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08" r:id="rId1"/>
  </p:sldMasterIdLst>
  <p:notesMasterIdLst>
    <p:notesMasterId r:id="rId54"/>
  </p:notesMasterIdLst>
  <p:handoutMasterIdLst>
    <p:handoutMasterId r:id="rId55"/>
  </p:handoutMasterIdLst>
  <p:sldIdLst>
    <p:sldId id="269" r:id="rId2"/>
    <p:sldId id="280" r:id="rId3"/>
    <p:sldId id="285" r:id="rId4"/>
    <p:sldId id="358" r:id="rId5"/>
    <p:sldId id="360" r:id="rId6"/>
    <p:sldId id="357" r:id="rId7"/>
    <p:sldId id="283" r:id="rId8"/>
    <p:sldId id="366" r:id="rId9"/>
    <p:sldId id="356" r:id="rId10"/>
    <p:sldId id="359" r:id="rId11"/>
    <p:sldId id="393" r:id="rId12"/>
    <p:sldId id="365" r:id="rId13"/>
    <p:sldId id="345" r:id="rId14"/>
    <p:sldId id="313" r:id="rId15"/>
    <p:sldId id="390" r:id="rId16"/>
    <p:sldId id="314" r:id="rId17"/>
    <p:sldId id="369" r:id="rId18"/>
    <p:sldId id="375" r:id="rId19"/>
    <p:sldId id="346" r:id="rId20"/>
    <p:sldId id="370" r:id="rId21"/>
    <p:sldId id="308" r:id="rId22"/>
    <p:sldId id="304" r:id="rId23"/>
    <p:sldId id="353" r:id="rId24"/>
    <p:sldId id="374" r:id="rId25"/>
    <p:sldId id="385" r:id="rId26"/>
    <p:sldId id="325" r:id="rId27"/>
    <p:sldId id="332" r:id="rId28"/>
    <p:sldId id="348" r:id="rId29"/>
    <p:sldId id="367" r:id="rId30"/>
    <p:sldId id="368" r:id="rId31"/>
    <p:sldId id="379" r:id="rId32"/>
    <p:sldId id="380" r:id="rId33"/>
    <p:sldId id="378" r:id="rId34"/>
    <p:sldId id="376" r:id="rId35"/>
    <p:sldId id="377" r:id="rId36"/>
    <p:sldId id="372" r:id="rId37"/>
    <p:sldId id="373" r:id="rId38"/>
    <p:sldId id="381" r:id="rId39"/>
    <p:sldId id="382" r:id="rId40"/>
    <p:sldId id="383" r:id="rId41"/>
    <p:sldId id="384" r:id="rId42"/>
    <p:sldId id="388" r:id="rId43"/>
    <p:sldId id="386" r:id="rId44"/>
    <p:sldId id="387" r:id="rId45"/>
    <p:sldId id="389" r:id="rId46"/>
    <p:sldId id="391" r:id="rId47"/>
    <p:sldId id="392" r:id="rId48"/>
    <p:sldId id="321" r:id="rId49"/>
    <p:sldId id="330" r:id="rId50"/>
    <p:sldId id="322" r:id="rId51"/>
    <p:sldId id="323" r:id="rId52"/>
    <p:sldId id="275" r:id="rId5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ccessibility Statement" id="{2B4C539B-34B6-0B49-AD90-A927238366AC}">
          <p14:sldIdLst/>
        </p14:section>
        <p14:section name="PPT Template" id="{6B92E0B9-BEE6-FA4E-808E-BE60CA14C95B}">
          <p14:sldIdLst>
            <p14:sldId id="269"/>
            <p14:sldId id="280"/>
            <p14:sldId id="285"/>
            <p14:sldId id="358"/>
            <p14:sldId id="360"/>
            <p14:sldId id="357"/>
            <p14:sldId id="283"/>
            <p14:sldId id="366"/>
            <p14:sldId id="356"/>
            <p14:sldId id="359"/>
            <p14:sldId id="393"/>
            <p14:sldId id="365"/>
            <p14:sldId id="345"/>
            <p14:sldId id="313"/>
            <p14:sldId id="390"/>
            <p14:sldId id="314"/>
            <p14:sldId id="369"/>
            <p14:sldId id="375"/>
            <p14:sldId id="346"/>
            <p14:sldId id="370"/>
            <p14:sldId id="308"/>
            <p14:sldId id="304"/>
            <p14:sldId id="353"/>
            <p14:sldId id="374"/>
            <p14:sldId id="385"/>
            <p14:sldId id="325"/>
            <p14:sldId id="332"/>
            <p14:sldId id="348"/>
            <p14:sldId id="367"/>
            <p14:sldId id="368"/>
            <p14:sldId id="379"/>
            <p14:sldId id="380"/>
            <p14:sldId id="378"/>
            <p14:sldId id="376"/>
            <p14:sldId id="377"/>
            <p14:sldId id="372"/>
            <p14:sldId id="373"/>
            <p14:sldId id="381"/>
            <p14:sldId id="382"/>
            <p14:sldId id="383"/>
            <p14:sldId id="384"/>
            <p14:sldId id="388"/>
            <p14:sldId id="386"/>
            <p14:sldId id="387"/>
            <p14:sldId id="389"/>
            <p14:sldId id="391"/>
            <p14:sldId id="392"/>
            <p14:sldId id="321"/>
            <p14:sldId id="330"/>
            <p14:sldId id="322"/>
            <p14:sldId id="323"/>
            <p14:sldId id="27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CFB991"/>
    <a:srgbClr val="FFD9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15" autoAdjust="0"/>
    <p:restoredTop sz="51332" autoAdjust="0"/>
  </p:normalViewPr>
  <p:slideViewPr>
    <p:cSldViewPr snapToGrid="0" snapToObjects="1">
      <p:cViewPr>
        <p:scale>
          <a:sx n="100" d="100"/>
          <a:sy n="100" d="100"/>
        </p:scale>
        <p:origin x="72" y="270"/>
      </p:cViewPr>
      <p:guideLst/>
    </p:cSldViewPr>
  </p:slideViewPr>
  <p:outlineViewPr>
    <p:cViewPr>
      <p:scale>
        <a:sx n="33" d="100"/>
        <a:sy n="33" d="100"/>
      </p:scale>
      <p:origin x="0" y="0"/>
    </p:cViewPr>
  </p:outlineViewPr>
  <p:notesTextViewPr>
    <p:cViewPr>
      <p:scale>
        <a:sx n="200" d="100"/>
        <a:sy n="200" d="100"/>
      </p:scale>
      <p:origin x="0" y="0"/>
    </p:cViewPr>
  </p:notesTextViewPr>
  <p:notesViewPr>
    <p:cSldViewPr snapToGrid="0" snapToObjects="1">
      <p:cViewPr varScale="1">
        <p:scale>
          <a:sx n="56" d="100"/>
          <a:sy n="56" d="100"/>
        </p:scale>
        <p:origin x="3048"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3C1EAF9-4718-034F-90B3-1E23D9FC38C2}"/>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317E4E72-6179-DD41-84BE-14680CA07BFF}"/>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4DF351A-5EA2-C146-A10F-CD8C6A7F8C0C}" type="datetime1">
              <a:rPr lang="en-US" smtClean="0"/>
              <a:t>4/17/2026</a:t>
            </a:fld>
            <a:endParaRPr lang="en-US" dirty="0"/>
          </a:p>
        </p:txBody>
      </p:sp>
      <p:sp>
        <p:nvSpPr>
          <p:cNvPr id="4" name="Footer Placeholder 3">
            <a:extLst>
              <a:ext uri="{FF2B5EF4-FFF2-40B4-BE49-F238E27FC236}">
                <a16:creationId xmlns:a16="http://schemas.microsoft.com/office/drawing/2014/main" id="{75F144C2-3F80-4342-9BD6-697909F44FAB}"/>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6226BFA-00F6-034C-8865-C10242FD9A63}"/>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1141FFB6-B16B-9547-A849-38D74703E65D}" type="slidenum">
              <a:rPr lang="en-US" smtClean="0"/>
              <a:t>‹#›</a:t>
            </a:fld>
            <a:endParaRPr lang="en-US" dirty="0"/>
          </a:p>
        </p:txBody>
      </p:sp>
    </p:spTree>
    <p:extLst>
      <p:ext uri="{BB962C8B-B14F-4D97-AF65-F5344CB8AC3E}">
        <p14:creationId xmlns:p14="http://schemas.microsoft.com/office/powerpoint/2010/main" val="385545126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7C410F0-6477-C64C-B9A1-FDB330E4BF64}" type="datetime1">
              <a:rPr lang="en-US" smtClean="0"/>
              <a:t>4/17/2026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904D96B-BF35-6342-BF49-131378446712}" type="slidenum">
              <a:rPr lang="en-US" smtClean="0"/>
              <a:t>‹#›</a:t>
            </a:fld>
            <a:endParaRPr lang="en-US" dirty="0"/>
          </a:p>
        </p:txBody>
      </p:sp>
    </p:spTree>
    <p:extLst>
      <p:ext uri="{BB962C8B-B14F-4D97-AF65-F5344CB8AC3E}">
        <p14:creationId xmlns:p14="http://schemas.microsoft.com/office/powerpoint/2010/main" val="30063042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a:t>
            </a:fld>
            <a:endParaRPr lang="en-US" dirty="0"/>
          </a:p>
        </p:txBody>
      </p:sp>
    </p:spTree>
    <p:extLst>
      <p:ext uri="{BB962C8B-B14F-4D97-AF65-F5344CB8AC3E}">
        <p14:creationId xmlns:p14="http://schemas.microsoft.com/office/powerpoint/2010/main" val="1078739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10</a:t>
            </a:fld>
            <a:endParaRPr lang="en-US" dirty="0"/>
          </a:p>
        </p:txBody>
      </p:sp>
    </p:spTree>
    <p:extLst>
      <p:ext uri="{BB962C8B-B14F-4D97-AF65-F5344CB8AC3E}">
        <p14:creationId xmlns:p14="http://schemas.microsoft.com/office/powerpoint/2010/main" val="3539262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11</a:t>
            </a:fld>
            <a:endParaRPr lang="en-US" dirty="0"/>
          </a:p>
        </p:txBody>
      </p:sp>
    </p:spTree>
    <p:extLst>
      <p:ext uri="{BB962C8B-B14F-4D97-AF65-F5344CB8AC3E}">
        <p14:creationId xmlns:p14="http://schemas.microsoft.com/office/powerpoint/2010/main" val="265781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12</a:t>
            </a:fld>
            <a:endParaRPr lang="en-US" dirty="0"/>
          </a:p>
        </p:txBody>
      </p:sp>
    </p:spTree>
    <p:extLst>
      <p:ext uri="{BB962C8B-B14F-4D97-AF65-F5344CB8AC3E}">
        <p14:creationId xmlns:p14="http://schemas.microsoft.com/office/powerpoint/2010/main" val="4254420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13</a:t>
            </a:fld>
            <a:endParaRPr lang="en-US" dirty="0"/>
          </a:p>
        </p:txBody>
      </p:sp>
    </p:spTree>
    <p:extLst>
      <p:ext uri="{BB962C8B-B14F-4D97-AF65-F5344CB8AC3E}">
        <p14:creationId xmlns:p14="http://schemas.microsoft.com/office/powerpoint/2010/main" val="2569008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14</a:t>
            </a:fld>
            <a:endParaRPr lang="en-US" dirty="0"/>
          </a:p>
        </p:txBody>
      </p:sp>
    </p:spTree>
    <p:extLst>
      <p:ext uri="{BB962C8B-B14F-4D97-AF65-F5344CB8AC3E}">
        <p14:creationId xmlns:p14="http://schemas.microsoft.com/office/powerpoint/2010/main" val="27602971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15</a:t>
            </a:fld>
            <a:endParaRPr lang="en-US" dirty="0"/>
          </a:p>
        </p:txBody>
      </p:sp>
    </p:spTree>
    <p:extLst>
      <p:ext uri="{BB962C8B-B14F-4D97-AF65-F5344CB8AC3E}">
        <p14:creationId xmlns:p14="http://schemas.microsoft.com/office/powerpoint/2010/main" val="3169301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16</a:t>
            </a:fld>
            <a:endParaRPr lang="en-US" dirty="0"/>
          </a:p>
        </p:txBody>
      </p:sp>
    </p:spTree>
    <p:extLst>
      <p:ext uri="{BB962C8B-B14F-4D97-AF65-F5344CB8AC3E}">
        <p14:creationId xmlns:p14="http://schemas.microsoft.com/office/powerpoint/2010/main" val="24305728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17</a:t>
            </a:fld>
            <a:endParaRPr lang="en-US" dirty="0"/>
          </a:p>
        </p:txBody>
      </p:sp>
    </p:spTree>
    <p:extLst>
      <p:ext uri="{BB962C8B-B14F-4D97-AF65-F5344CB8AC3E}">
        <p14:creationId xmlns:p14="http://schemas.microsoft.com/office/powerpoint/2010/main" val="39967671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18</a:t>
            </a:fld>
            <a:endParaRPr lang="en-US" dirty="0"/>
          </a:p>
        </p:txBody>
      </p:sp>
    </p:spTree>
    <p:extLst>
      <p:ext uri="{BB962C8B-B14F-4D97-AF65-F5344CB8AC3E}">
        <p14:creationId xmlns:p14="http://schemas.microsoft.com/office/powerpoint/2010/main" val="41797407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fontAlgn="t"/>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19</a:t>
            </a:fld>
            <a:endParaRPr lang="en-US" dirty="0"/>
          </a:p>
        </p:txBody>
      </p:sp>
    </p:spTree>
    <p:extLst>
      <p:ext uri="{BB962C8B-B14F-4D97-AF65-F5344CB8AC3E}">
        <p14:creationId xmlns:p14="http://schemas.microsoft.com/office/powerpoint/2010/main" val="3209032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a:t>
            </a:fld>
            <a:endParaRPr lang="en-US" dirty="0"/>
          </a:p>
        </p:txBody>
      </p:sp>
    </p:spTree>
    <p:extLst>
      <p:ext uri="{BB962C8B-B14F-4D97-AF65-F5344CB8AC3E}">
        <p14:creationId xmlns:p14="http://schemas.microsoft.com/office/powerpoint/2010/main" val="37410905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20</a:t>
            </a:fld>
            <a:endParaRPr lang="en-US" dirty="0"/>
          </a:p>
        </p:txBody>
      </p:sp>
    </p:spTree>
    <p:extLst>
      <p:ext uri="{BB962C8B-B14F-4D97-AF65-F5344CB8AC3E}">
        <p14:creationId xmlns:p14="http://schemas.microsoft.com/office/powerpoint/2010/main" val="33227965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21</a:t>
            </a:fld>
            <a:endParaRPr lang="en-US" dirty="0"/>
          </a:p>
        </p:txBody>
      </p:sp>
    </p:spTree>
    <p:extLst>
      <p:ext uri="{BB962C8B-B14F-4D97-AF65-F5344CB8AC3E}">
        <p14:creationId xmlns:p14="http://schemas.microsoft.com/office/powerpoint/2010/main" val="32969152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22</a:t>
            </a:fld>
            <a:endParaRPr lang="en-US" dirty="0"/>
          </a:p>
        </p:txBody>
      </p:sp>
    </p:spTree>
    <p:extLst>
      <p:ext uri="{BB962C8B-B14F-4D97-AF65-F5344CB8AC3E}">
        <p14:creationId xmlns:p14="http://schemas.microsoft.com/office/powerpoint/2010/main" val="6199537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23</a:t>
            </a:fld>
            <a:endParaRPr lang="en-US" dirty="0"/>
          </a:p>
        </p:txBody>
      </p:sp>
    </p:spTree>
    <p:extLst>
      <p:ext uri="{BB962C8B-B14F-4D97-AF65-F5344CB8AC3E}">
        <p14:creationId xmlns:p14="http://schemas.microsoft.com/office/powerpoint/2010/main" val="34976288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24</a:t>
            </a:fld>
            <a:endParaRPr lang="en-US" dirty="0"/>
          </a:p>
        </p:txBody>
      </p:sp>
    </p:spTree>
    <p:extLst>
      <p:ext uri="{BB962C8B-B14F-4D97-AF65-F5344CB8AC3E}">
        <p14:creationId xmlns:p14="http://schemas.microsoft.com/office/powerpoint/2010/main" val="1744312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25</a:t>
            </a:fld>
            <a:endParaRPr lang="en-US" dirty="0"/>
          </a:p>
        </p:txBody>
      </p:sp>
    </p:spTree>
    <p:extLst>
      <p:ext uri="{BB962C8B-B14F-4D97-AF65-F5344CB8AC3E}">
        <p14:creationId xmlns:p14="http://schemas.microsoft.com/office/powerpoint/2010/main" val="39605070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fontAlgn="t"/>
            <a:endParaRPr lang="en-US" dirty="0"/>
          </a:p>
        </p:txBody>
      </p:sp>
      <p:sp>
        <p:nvSpPr>
          <p:cNvPr id="4" name="Date Placeholder 3"/>
          <p:cNvSpPr>
            <a:spLocks noGrp="1"/>
          </p:cNvSpPr>
          <p:nvPr>
            <p:ph type="dt" idx="10"/>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11"/>
          </p:nvPr>
        </p:nvSpPr>
        <p:spPr/>
        <p:txBody>
          <a:bodyPr/>
          <a:lstStyle/>
          <a:p>
            <a:fld id="{F904D96B-BF35-6342-BF49-131378446712}" type="slidenum">
              <a:rPr lang="en-US" smtClean="0"/>
              <a:t>26</a:t>
            </a:fld>
            <a:endParaRPr lang="en-US" dirty="0"/>
          </a:p>
        </p:txBody>
      </p:sp>
    </p:spTree>
    <p:extLst>
      <p:ext uri="{BB962C8B-B14F-4D97-AF65-F5344CB8AC3E}">
        <p14:creationId xmlns:p14="http://schemas.microsoft.com/office/powerpoint/2010/main" val="18088449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27</a:t>
            </a:fld>
            <a:endParaRPr lang="en-US" dirty="0"/>
          </a:p>
        </p:txBody>
      </p:sp>
    </p:spTree>
    <p:extLst>
      <p:ext uri="{BB962C8B-B14F-4D97-AF65-F5344CB8AC3E}">
        <p14:creationId xmlns:p14="http://schemas.microsoft.com/office/powerpoint/2010/main" val="12938626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28</a:t>
            </a:fld>
            <a:endParaRPr lang="en-US" dirty="0"/>
          </a:p>
        </p:txBody>
      </p:sp>
    </p:spTree>
    <p:extLst>
      <p:ext uri="{BB962C8B-B14F-4D97-AF65-F5344CB8AC3E}">
        <p14:creationId xmlns:p14="http://schemas.microsoft.com/office/powerpoint/2010/main" val="40308745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29</a:t>
            </a:fld>
            <a:endParaRPr lang="en-US" dirty="0"/>
          </a:p>
        </p:txBody>
      </p:sp>
    </p:spTree>
    <p:extLst>
      <p:ext uri="{BB962C8B-B14F-4D97-AF65-F5344CB8AC3E}">
        <p14:creationId xmlns:p14="http://schemas.microsoft.com/office/powerpoint/2010/main" val="1043603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a:t>
            </a:fld>
            <a:endParaRPr lang="en-US" dirty="0"/>
          </a:p>
        </p:txBody>
      </p:sp>
    </p:spTree>
    <p:extLst>
      <p:ext uri="{BB962C8B-B14F-4D97-AF65-F5344CB8AC3E}">
        <p14:creationId xmlns:p14="http://schemas.microsoft.com/office/powerpoint/2010/main" val="16689800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30</a:t>
            </a:fld>
            <a:endParaRPr lang="en-US" dirty="0"/>
          </a:p>
        </p:txBody>
      </p:sp>
    </p:spTree>
    <p:extLst>
      <p:ext uri="{BB962C8B-B14F-4D97-AF65-F5344CB8AC3E}">
        <p14:creationId xmlns:p14="http://schemas.microsoft.com/office/powerpoint/2010/main" val="10397056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31</a:t>
            </a:fld>
            <a:endParaRPr lang="en-US" dirty="0"/>
          </a:p>
        </p:txBody>
      </p:sp>
    </p:spTree>
    <p:extLst>
      <p:ext uri="{BB962C8B-B14F-4D97-AF65-F5344CB8AC3E}">
        <p14:creationId xmlns:p14="http://schemas.microsoft.com/office/powerpoint/2010/main" val="26363181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32</a:t>
            </a:fld>
            <a:endParaRPr lang="en-US" dirty="0"/>
          </a:p>
        </p:txBody>
      </p:sp>
    </p:spTree>
    <p:extLst>
      <p:ext uri="{BB962C8B-B14F-4D97-AF65-F5344CB8AC3E}">
        <p14:creationId xmlns:p14="http://schemas.microsoft.com/office/powerpoint/2010/main" val="9327037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33</a:t>
            </a:fld>
            <a:endParaRPr lang="en-US" dirty="0"/>
          </a:p>
        </p:txBody>
      </p:sp>
    </p:spTree>
    <p:extLst>
      <p:ext uri="{BB962C8B-B14F-4D97-AF65-F5344CB8AC3E}">
        <p14:creationId xmlns:p14="http://schemas.microsoft.com/office/powerpoint/2010/main" val="11940929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34</a:t>
            </a:fld>
            <a:endParaRPr lang="en-US" dirty="0"/>
          </a:p>
        </p:txBody>
      </p:sp>
    </p:spTree>
    <p:extLst>
      <p:ext uri="{BB962C8B-B14F-4D97-AF65-F5344CB8AC3E}">
        <p14:creationId xmlns:p14="http://schemas.microsoft.com/office/powerpoint/2010/main" val="32428400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35</a:t>
            </a:fld>
            <a:endParaRPr lang="en-US" dirty="0"/>
          </a:p>
        </p:txBody>
      </p:sp>
    </p:spTree>
    <p:extLst>
      <p:ext uri="{BB962C8B-B14F-4D97-AF65-F5344CB8AC3E}">
        <p14:creationId xmlns:p14="http://schemas.microsoft.com/office/powerpoint/2010/main" val="25951402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11"/>
          </p:nvPr>
        </p:nvSpPr>
        <p:spPr/>
        <p:txBody>
          <a:bodyPr/>
          <a:lstStyle/>
          <a:p>
            <a:fld id="{F904D96B-BF35-6342-BF49-131378446712}" type="slidenum">
              <a:rPr lang="en-US" smtClean="0"/>
              <a:t>36</a:t>
            </a:fld>
            <a:endParaRPr lang="en-US" dirty="0"/>
          </a:p>
        </p:txBody>
      </p:sp>
    </p:spTree>
    <p:extLst>
      <p:ext uri="{BB962C8B-B14F-4D97-AF65-F5344CB8AC3E}">
        <p14:creationId xmlns:p14="http://schemas.microsoft.com/office/powerpoint/2010/main" val="19732896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37</a:t>
            </a:fld>
            <a:endParaRPr lang="en-US" dirty="0"/>
          </a:p>
        </p:txBody>
      </p:sp>
    </p:spTree>
    <p:extLst>
      <p:ext uri="{BB962C8B-B14F-4D97-AF65-F5344CB8AC3E}">
        <p14:creationId xmlns:p14="http://schemas.microsoft.com/office/powerpoint/2010/main" val="42166251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11"/>
          </p:nvPr>
        </p:nvSpPr>
        <p:spPr/>
        <p:txBody>
          <a:bodyPr/>
          <a:lstStyle/>
          <a:p>
            <a:fld id="{F904D96B-BF35-6342-BF49-131378446712}" type="slidenum">
              <a:rPr lang="en-US" smtClean="0"/>
              <a:t>38</a:t>
            </a:fld>
            <a:endParaRPr lang="en-US" dirty="0"/>
          </a:p>
        </p:txBody>
      </p:sp>
    </p:spTree>
    <p:extLst>
      <p:ext uri="{BB962C8B-B14F-4D97-AF65-F5344CB8AC3E}">
        <p14:creationId xmlns:p14="http://schemas.microsoft.com/office/powerpoint/2010/main" val="36590217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39</a:t>
            </a:fld>
            <a:endParaRPr lang="en-US" dirty="0"/>
          </a:p>
        </p:txBody>
      </p:sp>
    </p:spTree>
    <p:extLst>
      <p:ext uri="{BB962C8B-B14F-4D97-AF65-F5344CB8AC3E}">
        <p14:creationId xmlns:p14="http://schemas.microsoft.com/office/powerpoint/2010/main" val="688916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4</a:t>
            </a:fld>
            <a:endParaRPr lang="en-US" dirty="0"/>
          </a:p>
        </p:txBody>
      </p:sp>
    </p:spTree>
    <p:extLst>
      <p:ext uri="{BB962C8B-B14F-4D97-AF65-F5344CB8AC3E}">
        <p14:creationId xmlns:p14="http://schemas.microsoft.com/office/powerpoint/2010/main" val="13049667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7C410F0-6477-C64C-B9A1-FDB330E4BF64}"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4/17/2026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04D96B-BF35-6342-BF49-13137844671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34667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41</a:t>
            </a:fld>
            <a:endParaRPr lang="en-US" dirty="0"/>
          </a:p>
        </p:txBody>
      </p:sp>
    </p:spTree>
    <p:extLst>
      <p:ext uri="{BB962C8B-B14F-4D97-AF65-F5344CB8AC3E}">
        <p14:creationId xmlns:p14="http://schemas.microsoft.com/office/powerpoint/2010/main" val="3354995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21F68-9319-0E63-BC17-FF9BFD4DE5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95BF87-6581-30CF-5F47-AAAEC85F093C}"/>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3B81AFF2-5DFE-04F0-E615-17D7C374B39C}"/>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8EAC2300-196E-C5E6-D42E-C87CF408DBB3}"/>
              </a:ext>
            </a:extLst>
          </p:cNvPr>
          <p:cNvSpPr>
            <a:spLocks noGrp="1"/>
          </p:cNvSpPr>
          <p:nvPr>
            <p:ph type="dt" idx="10"/>
          </p:nvPr>
        </p:nvSpPr>
        <p:spPr/>
        <p:txBody>
          <a:bodyPr/>
          <a:lstStyle/>
          <a:p>
            <a:fld id="{97C410F0-6477-C64C-B9A1-FDB330E4BF64}" type="datetime1">
              <a:rPr lang="en-US" smtClean="0"/>
              <a:t>4/17/2026</a:t>
            </a:fld>
            <a:endParaRPr lang="en-US" dirty="0"/>
          </a:p>
        </p:txBody>
      </p:sp>
      <p:sp>
        <p:nvSpPr>
          <p:cNvPr id="5" name="Slide Number Placeholder 4">
            <a:extLst>
              <a:ext uri="{FF2B5EF4-FFF2-40B4-BE49-F238E27FC236}">
                <a16:creationId xmlns:a16="http://schemas.microsoft.com/office/drawing/2014/main" id="{6B1126CD-35C7-822F-9C41-0877BB8AA04C}"/>
              </a:ext>
            </a:extLst>
          </p:cNvPr>
          <p:cNvSpPr>
            <a:spLocks noGrp="1"/>
          </p:cNvSpPr>
          <p:nvPr>
            <p:ph type="sldNum" sz="quarter" idx="11"/>
          </p:nvPr>
        </p:nvSpPr>
        <p:spPr/>
        <p:txBody>
          <a:bodyPr/>
          <a:lstStyle/>
          <a:p>
            <a:fld id="{F904D96B-BF35-6342-BF49-131378446712}" type="slidenum">
              <a:rPr lang="en-US" smtClean="0"/>
              <a:t>42</a:t>
            </a:fld>
            <a:endParaRPr lang="en-US" dirty="0"/>
          </a:p>
        </p:txBody>
      </p:sp>
    </p:spTree>
    <p:extLst>
      <p:ext uri="{BB962C8B-B14F-4D97-AF65-F5344CB8AC3E}">
        <p14:creationId xmlns:p14="http://schemas.microsoft.com/office/powerpoint/2010/main" val="39050044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43</a:t>
            </a:fld>
            <a:endParaRPr lang="en-US" dirty="0"/>
          </a:p>
        </p:txBody>
      </p:sp>
    </p:spTree>
    <p:extLst>
      <p:ext uri="{BB962C8B-B14F-4D97-AF65-F5344CB8AC3E}">
        <p14:creationId xmlns:p14="http://schemas.microsoft.com/office/powerpoint/2010/main" val="43125356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44</a:t>
            </a:fld>
            <a:endParaRPr lang="en-US" dirty="0"/>
          </a:p>
        </p:txBody>
      </p:sp>
    </p:spTree>
    <p:extLst>
      <p:ext uri="{BB962C8B-B14F-4D97-AF65-F5344CB8AC3E}">
        <p14:creationId xmlns:p14="http://schemas.microsoft.com/office/powerpoint/2010/main" val="6509258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45</a:t>
            </a:fld>
            <a:endParaRPr lang="en-US" dirty="0"/>
          </a:p>
        </p:txBody>
      </p:sp>
    </p:spTree>
    <p:extLst>
      <p:ext uri="{BB962C8B-B14F-4D97-AF65-F5344CB8AC3E}">
        <p14:creationId xmlns:p14="http://schemas.microsoft.com/office/powerpoint/2010/main" val="105688108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69349-AC5A-D156-9F5B-FC08711D8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92C72C-0810-313F-E1D0-B0E012A6A8F6}"/>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78FF3A38-1F33-8B0C-8604-2FC21B28EB0E}"/>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2C649569-D816-559A-6600-C20152BB4784}"/>
              </a:ext>
            </a:extLst>
          </p:cNvPr>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a:extLst>
              <a:ext uri="{FF2B5EF4-FFF2-40B4-BE49-F238E27FC236}">
                <a16:creationId xmlns:a16="http://schemas.microsoft.com/office/drawing/2014/main" id="{B1321EFF-8026-A6BC-55CC-22A32E0DE7B2}"/>
              </a:ext>
            </a:extLst>
          </p:cNvPr>
          <p:cNvSpPr>
            <a:spLocks noGrp="1"/>
          </p:cNvSpPr>
          <p:nvPr>
            <p:ph type="sldNum" sz="quarter" idx="5"/>
          </p:nvPr>
        </p:nvSpPr>
        <p:spPr/>
        <p:txBody>
          <a:bodyPr/>
          <a:lstStyle/>
          <a:p>
            <a:fld id="{F904D96B-BF35-6342-BF49-131378446712}" type="slidenum">
              <a:rPr lang="en-US" smtClean="0"/>
              <a:t>46</a:t>
            </a:fld>
            <a:endParaRPr lang="en-US" dirty="0"/>
          </a:p>
        </p:txBody>
      </p:sp>
    </p:spTree>
    <p:extLst>
      <p:ext uri="{BB962C8B-B14F-4D97-AF65-F5344CB8AC3E}">
        <p14:creationId xmlns:p14="http://schemas.microsoft.com/office/powerpoint/2010/main" val="14295684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4C03D-CA54-3FC5-F5AF-E840678448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02D8C8-1076-523F-283E-A93A75E4A428}"/>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00AB5BDD-5225-5D07-742F-6F556B0B79BE}"/>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1F2628CB-6CCC-5084-6413-B816C34DED8A}"/>
              </a:ext>
            </a:extLst>
          </p:cNvPr>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a:extLst>
              <a:ext uri="{FF2B5EF4-FFF2-40B4-BE49-F238E27FC236}">
                <a16:creationId xmlns:a16="http://schemas.microsoft.com/office/drawing/2014/main" id="{ABF72181-FB6C-CB2B-EF94-C8819BFFAB50}"/>
              </a:ext>
            </a:extLst>
          </p:cNvPr>
          <p:cNvSpPr>
            <a:spLocks noGrp="1"/>
          </p:cNvSpPr>
          <p:nvPr>
            <p:ph type="sldNum" sz="quarter" idx="5"/>
          </p:nvPr>
        </p:nvSpPr>
        <p:spPr/>
        <p:txBody>
          <a:bodyPr/>
          <a:lstStyle/>
          <a:p>
            <a:fld id="{F904D96B-BF35-6342-BF49-131378446712}" type="slidenum">
              <a:rPr lang="en-US" smtClean="0"/>
              <a:t>47</a:t>
            </a:fld>
            <a:endParaRPr lang="en-US" dirty="0"/>
          </a:p>
        </p:txBody>
      </p:sp>
    </p:spTree>
    <p:extLst>
      <p:ext uri="{BB962C8B-B14F-4D97-AF65-F5344CB8AC3E}">
        <p14:creationId xmlns:p14="http://schemas.microsoft.com/office/powerpoint/2010/main" val="33148356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48</a:t>
            </a:fld>
            <a:endParaRPr lang="en-US" dirty="0"/>
          </a:p>
        </p:txBody>
      </p:sp>
    </p:spTree>
    <p:extLst>
      <p:ext uri="{BB962C8B-B14F-4D97-AF65-F5344CB8AC3E}">
        <p14:creationId xmlns:p14="http://schemas.microsoft.com/office/powerpoint/2010/main" val="15037479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49</a:t>
            </a:fld>
            <a:endParaRPr lang="en-US" dirty="0"/>
          </a:p>
        </p:txBody>
      </p:sp>
    </p:spTree>
    <p:extLst>
      <p:ext uri="{BB962C8B-B14F-4D97-AF65-F5344CB8AC3E}">
        <p14:creationId xmlns:p14="http://schemas.microsoft.com/office/powerpoint/2010/main" val="258262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5</a:t>
            </a:fld>
            <a:endParaRPr lang="en-US" dirty="0"/>
          </a:p>
        </p:txBody>
      </p:sp>
    </p:spTree>
    <p:extLst>
      <p:ext uri="{BB962C8B-B14F-4D97-AF65-F5344CB8AC3E}">
        <p14:creationId xmlns:p14="http://schemas.microsoft.com/office/powerpoint/2010/main" val="34071821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50</a:t>
            </a:fld>
            <a:endParaRPr lang="en-US" dirty="0"/>
          </a:p>
        </p:txBody>
      </p:sp>
    </p:spTree>
    <p:extLst>
      <p:ext uri="{BB962C8B-B14F-4D97-AF65-F5344CB8AC3E}">
        <p14:creationId xmlns:p14="http://schemas.microsoft.com/office/powerpoint/2010/main" val="16738946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51</a:t>
            </a:fld>
            <a:endParaRPr lang="en-US" dirty="0"/>
          </a:p>
        </p:txBody>
      </p:sp>
    </p:spTree>
    <p:extLst>
      <p:ext uri="{BB962C8B-B14F-4D97-AF65-F5344CB8AC3E}">
        <p14:creationId xmlns:p14="http://schemas.microsoft.com/office/powerpoint/2010/main" val="38921646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52</a:t>
            </a:fld>
            <a:endParaRPr lang="en-US" dirty="0"/>
          </a:p>
        </p:txBody>
      </p:sp>
    </p:spTree>
    <p:extLst>
      <p:ext uri="{BB962C8B-B14F-4D97-AF65-F5344CB8AC3E}">
        <p14:creationId xmlns:p14="http://schemas.microsoft.com/office/powerpoint/2010/main" val="2758092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6</a:t>
            </a:fld>
            <a:endParaRPr lang="en-US" dirty="0"/>
          </a:p>
        </p:txBody>
      </p:sp>
    </p:spTree>
    <p:extLst>
      <p:ext uri="{BB962C8B-B14F-4D97-AF65-F5344CB8AC3E}">
        <p14:creationId xmlns:p14="http://schemas.microsoft.com/office/powerpoint/2010/main" val="501946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7</a:t>
            </a:fld>
            <a:endParaRPr lang="en-US" dirty="0"/>
          </a:p>
        </p:txBody>
      </p:sp>
    </p:spTree>
    <p:extLst>
      <p:ext uri="{BB962C8B-B14F-4D97-AF65-F5344CB8AC3E}">
        <p14:creationId xmlns:p14="http://schemas.microsoft.com/office/powerpoint/2010/main" val="2611731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8</a:t>
            </a:fld>
            <a:endParaRPr lang="en-US" dirty="0"/>
          </a:p>
        </p:txBody>
      </p:sp>
    </p:spTree>
    <p:extLst>
      <p:ext uri="{BB962C8B-B14F-4D97-AF65-F5344CB8AC3E}">
        <p14:creationId xmlns:p14="http://schemas.microsoft.com/office/powerpoint/2010/main" val="3817557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4/17/2026</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9</a:t>
            </a:fld>
            <a:endParaRPr lang="en-US" dirty="0"/>
          </a:p>
        </p:txBody>
      </p:sp>
    </p:spTree>
    <p:extLst>
      <p:ext uri="{BB962C8B-B14F-4D97-AF65-F5344CB8AC3E}">
        <p14:creationId xmlns:p14="http://schemas.microsoft.com/office/powerpoint/2010/main" val="40813824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essibility Statement">
    <p:bg>
      <p:bgPr>
        <a:solidFill>
          <a:schemeClr val="accent2"/>
        </a:solidFill>
        <a:effectLst/>
      </p:bgPr>
    </p:bg>
    <p:spTree>
      <p:nvGrpSpPr>
        <p:cNvPr id="1" name=""/>
        <p:cNvGrpSpPr/>
        <p:nvPr/>
      </p:nvGrpSpPr>
      <p:grpSpPr>
        <a:xfrm>
          <a:off x="0" y="0"/>
          <a:ext cx="0" cy="0"/>
          <a:chOff x="0" y="0"/>
          <a:chExt cx="0" cy="0"/>
        </a:xfrm>
      </p:grpSpPr>
      <p:sp>
        <p:nvSpPr>
          <p:cNvPr id="14" name="Photo Caption">
            <a:extLst>
              <a:ext uri="{FF2B5EF4-FFF2-40B4-BE49-F238E27FC236}">
                <a16:creationId xmlns:a16="http://schemas.microsoft.com/office/drawing/2014/main" id="{0D6DAF39-EE35-6843-807B-FF770BE21293}"/>
              </a:ext>
            </a:extLst>
          </p:cNvPr>
          <p:cNvSpPr>
            <a:spLocks noGrp="1"/>
          </p:cNvSpPr>
          <p:nvPr>
            <p:ph type="ctrTitle" hasCustomPrompt="1"/>
          </p:nvPr>
        </p:nvSpPr>
        <p:spPr bwMode="blackWhite">
          <a:xfrm>
            <a:off x="1488202" y="1884218"/>
            <a:ext cx="7968508" cy="1246495"/>
          </a:xfrm>
          <a:prstGeom prst="rect">
            <a:avLst/>
          </a:prstGeom>
          <a:noFill/>
          <a:ln w="38100">
            <a:noFill/>
          </a:ln>
        </p:spPr>
        <p:txBody>
          <a:bodyPr wrap="square" lIns="0" tIns="0" rIns="0" bIns="0" anchor="t" anchorCtr="0">
            <a:spAutoFit/>
          </a:bodyPr>
          <a:lstStyle>
            <a:lvl1pPr algn="l">
              <a:defRPr sz="1800" b="0" i="0" cap="none" spc="0">
                <a:solidFill>
                  <a:schemeClr val="bg1"/>
                </a:solidFill>
                <a:latin typeface="Acumin Pro" panose="020B0504020202020204" pitchFamily="34" charset="77"/>
              </a:defRPr>
            </a:lvl1pPr>
          </a:lstStyle>
          <a:p>
            <a:r>
              <a:rPr lang="en-US" dirty="0">
                <a:effectLst/>
                <a:latin typeface="Acumin Pro" panose="020B0504020202020204" pitchFamily="34" charset="77"/>
              </a:rPr>
              <a:t>Support the Purdue University brand in your presentations by using a brand-friendly template. This template uses an accessible master layout. Please note that some changes  to the PowerPoint template could impact accessibility by those with disabilities. Follow the instructions provided by Microsoft Office to ensure that your PowerPoint presentations are accessible to all users:</a:t>
            </a:r>
          </a:p>
        </p:txBody>
      </p:sp>
      <p:pic>
        <p:nvPicPr>
          <p:cNvPr id="31" name="Purdue Logo" descr="Purdue Logo">
            <a:extLst>
              <a:ext uri="{FF2B5EF4-FFF2-40B4-BE49-F238E27FC236}">
                <a16:creationId xmlns:a16="http://schemas.microsoft.com/office/drawing/2014/main" id="{5776162E-C11B-0945-A3D0-13135D39C15E}"/>
              </a:ext>
            </a:extLst>
          </p:cNvPr>
          <p:cNvPicPr>
            <a:picLocks noChangeAspect="1"/>
          </p:cNvPicPr>
          <p:nvPr userDrawn="1"/>
        </p:nvPicPr>
        <p:blipFill>
          <a:blip r:embed="rId2"/>
          <a:stretch>
            <a:fillRect/>
          </a:stretch>
        </p:blipFill>
        <p:spPr>
          <a:xfrm>
            <a:off x="511824" y="6059043"/>
            <a:ext cx="2544533" cy="341599"/>
          </a:xfrm>
          <a:prstGeom prst="rect">
            <a:avLst/>
          </a:prstGeom>
        </p:spPr>
      </p:pic>
      <p:cxnSp>
        <p:nvCxnSpPr>
          <p:cNvPr id="13" name="Line 1">
            <a:extLst>
              <a:ext uri="{FF2B5EF4-FFF2-40B4-BE49-F238E27FC236}">
                <a16:creationId xmlns:a16="http://schemas.microsoft.com/office/drawing/2014/main" id="{A746CD05-A191-A442-A002-3AD9F5CCAD2A}"/>
              </a:ext>
            </a:extLst>
          </p:cNvPr>
          <p:cNvCxnSpPr>
            <a:cxnSpLocks/>
          </p:cNvCxnSpPr>
          <p:nvPr userDrawn="1"/>
        </p:nvCxnSpPr>
        <p:spPr>
          <a:xfrm flipH="1">
            <a:off x="573115" y="318798"/>
            <a:ext cx="75068" cy="51732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Line 2">
            <a:extLst>
              <a:ext uri="{FF2B5EF4-FFF2-40B4-BE49-F238E27FC236}">
                <a16:creationId xmlns:a16="http://schemas.microsoft.com/office/drawing/2014/main" id="{461AAE78-C01B-DD4E-A8D1-EE36B5982A91}"/>
              </a:ext>
            </a:extLst>
          </p:cNvPr>
          <p:cNvCxnSpPr>
            <a:cxnSpLocks/>
          </p:cNvCxnSpPr>
          <p:nvPr userDrawn="1"/>
        </p:nvCxnSpPr>
        <p:spPr>
          <a:xfrm>
            <a:off x="4655908" y="318798"/>
            <a:ext cx="0" cy="13101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9" name="Gold Triangle">
            <a:extLst>
              <a:ext uri="{FF2B5EF4-FFF2-40B4-BE49-F238E27FC236}">
                <a16:creationId xmlns:a16="http://schemas.microsoft.com/office/drawing/2014/main" id="{6C3B8210-1510-C644-9CE9-0E6E1BA9961F}"/>
              </a:ext>
            </a:extLst>
          </p:cNvPr>
          <p:cNvPicPr>
            <a:picLocks noChangeAspect="1"/>
          </p:cNvPicPr>
          <p:nvPr userDrawn="1"/>
        </p:nvPicPr>
        <p:blipFill>
          <a:blip r:embed="rId3"/>
          <a:stretch>
            <a:fillRect/>
          </a:stretch>
        </p:blipFill>
        <p:spPr>
          <a:xfrm>
            <a:off x="9821333" y="0"/>
            <a:ext cx="2370667" cy="6858000"/>
          </a:xfrm>
          <a:prstGeom prst="rect">
            <a:avLst/>
          </a:prstGeom>
        </p:spPr>
      </p:pic>
      <p:sp>
        <p:nvSpPr>
          <p:cNvPr id="19" name="Date">
            <a:extLst>
              <a:ext uri="{FF2B5EF4-FFF2-40B4-BE49-F238E27FC236}">
                <a16:creationId xmlns:a16="http://schemas.microsoft.com/office/drawing/2014/main" id="{AAF94E19-ED71-7845-B4E1-5D3EA4F2593F}"/>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4/17/2026</a:t>
            </a:fld>
            <a:endParaRPr lang="en-US" dirty="0"/>
          </a:p>
        </p:txBody>
      </p:sp>
      <p:cxnSp>
        <p:nvCxnSpPr>
          <p:cNvPr id="22" name="Line 3">
            <a:extLst>
              <a:ext uri="{FF2B5EF4-FFF2-40B4-BE49-F238E27FC236}">
                <a16:creationId xmlns:a16="http://schemas.microsoft.com/office/drawing/2014/main" id="{6E05FCF8-5823-9D4D-B7F3-412E5BDD4E01}"/>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Slide Number">
            <a:extLst>
              <a:ext uri="{FF2B5EF4-FFF2-40B4-BE49-F238E27FC236}">
                <a16:creationId xmlns:a16="http://schemas.microsoft.com/office/drawing/2014/main" id="{14A543BD-A296-7346-B649-5BA64898AF2C}"/>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
        <p:nvSpPr>
          <p:cNvPr id="18" name="Microsoft Accessibility URL">
            <a:extLst>
              <a:ext uri="{FF2B5EF4-FFF2-40B4-BE49-F238E27FC236}">
                <a16:creationId xmlns:a16="http://schemas.microsoft.com/office/drawing/2014/main" id="{787D9F17-6276-3E46-A218-B3EF30CA7E56}"/>
              </a:ext>
            </a:extLst>
          </p:cNvPr>
          <p:cNvSpPr txBox="1"/>
          <p:nvPr userDrawn="1"/>
        </p:nvSpPr>
        <p:spPr>
          <a:xfrm>
            <a:off x="1481118" y="3953492"/>
            <a:ext cx="8171677" cy="553998"/>
          </a:xfrm>
          <a:prstGeom prst="rect">
            <a:avLst/>
          </a:prstGeom>
          <a:noFill/>
        </p:spPr>
        <p:txBody>
          <a:bodyPr wrap="square" lIns="0" tIns="0" rIns="0" bIns="0" rtlCol="0">
            <a:spAutoFit/>
          </a:bodyPr>
          <a:lstStyle/>
          <a:p>
            <a:r>
              <a:rPr lang="en-US" sz="1800" dirty="0">
                <a:solidFill>
                  <a:schemeClr val="accent1"/>
                </a:solidFill>
                <a:effectLst/>
                <a:latin typeface="Acumin Pro" panose="020B0504020202020204" pitchFamily="34" charset="77"/>
              </a:rPr>
              <a:t>https://support.office.com/en-us/article/Make-your-PowerPoint-presentations-accessible-6f7772b2-2f33-4bd2-8ca7-dae3b2b3ef25</a:t>
            </a:r>
            <a:endParaRPr lang="en-US" sz="1800" dirty="0">
              <a:solidFill>
                <a:schemeClr val="accent1"/>
              </a:solidFill>
            </a:endParaRPr>
          </a:p>
        </p:txBody>
      </p:sp>
    </p:spTree>
    <p:extLst>
      <p:ext uri="{BB962C8B-B14F-4D97-AF65-F5344CB8AC3E}">
        <p14:creationId xmlns:p14="http://schemas.microsoft.com/office/powerpoint/2010/main" val="57418840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352" userDrawn="1">
          <p15:clr>
            <a:srgbClr val="FBAE40"/>
          </p15:clr>
        </p15:guide>
        <p15:guide id="8" orient="horz" pos="192" userDrawn="1">
          <p15:clr>
            <a:srgbClr val="FBAE40"/>
          </p15:clr>
        </p15:guide>
        <p15:guide id="9" pos="92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2"/>
        </a:solidFill>
        <a:effectLst/>
      </p:bgPr>
    </p:bg>
    <p:spTree>
      <p:nvGrpSpPr>
        <p:cNvPr id="1" name=""/>
        <p:cNvGrpSpPr/>
        <p:nvPr/>
      </p:nvGrpSpPr>
      <p:grpSpPr>
        <a:xfrm>
          <a:off x="0" y="0"/>
          <a:ext cx="0" cy="0"/>
          <a:chOff x="0" y="0"/>
          <a:chExt cx="0" cy="0"/>
        </a:xfrm>
      </p:grpSpPr>
      <p:sp>
        <p:nvSpPr>
          <p:cNvPr id="20" name="Gold Background">
            <a:extLst>
              <a:ext uri="{FF2B5EF4-FFF2-40B4-BE49-F238E27FC236}">
                <a16:creationId xmlns:a16="http://schemas.microsoft.com/office/drawing/2014/main" id="{EACB2F0C-1C3D-CD48-AD13-7B5AD683F7C7}"/>
              </a:ext>
            </a:extLst>
          </p:cNvPr>
          <p:cNvSpPr/>
          <p:nvPr userDrawn="1"/>
        </p:nvSpPr>
        <p:spPr>
          <a:xfrm>
            <a:off x="0" y="0"/>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cNvSpPr>
            <a:spLocks noGrp="1"/>
          </p:cNvSpPr>
          <p:nvPr>
            <p:ph type="ctrTitle" hasCustomPrompt="1"/>
          </p:nvPr>
        </p:nvSpPr>
        <p:spPr bwMode="blackWhite">
          <a:xfrm>
            <a:off x="1488156" y="1626244"/>
            <a:ext cx="7911945" cy="2215991"/>
          </a:xfrm>
          <a:prstGeom prst="rect">
            <a:avLst/>
          </a:prstGeom>
          <a:noFill/>
          <a:ln w="38100">
            <a:noFill/>
          </a:ln>
        </p:spPr>
        <p:txBody>
          <a:bodyPr wrap="square" lIns="0" tIns="0" rIns="0" bIns="0" anchor="t" anchorCtr="0">
            <a:spAutoFit/>
          </a:bodyPr>
          <a:lstStyle>
            <a:lvl1pPr algn="l">
              <a:lnSpc>
                <a:spcPct val="80000"/>
              </a:lnSpc>
              <a:defRPr sz="6000" b="1" i="1" spc="0">
                <a:solidFill>
                  <a:schemeClr val="bg1"/>
                </a:solidFill>
                <a:latin typeface="Acumin Pro ExtraCondensed" panose="020B0508020202020204" pitchFamily="34" charset="77"/>
              </a:defRPr>
            </a:lvl1pPr>
          </a:lstStyle>
          <a:p>
            <a:r>
              <a:rPr lang="en-US" dirty="0"/>
              <a:t>Title Slide </a:t>
            </a:r>
            <a:r>
              <a:rPr lang="en-US" dirty="0" err="1"/>
              <a:t>Acumin</a:t>
            </a:r>
            <a:r>
              <a:rPr lang="en-US" dirty="0"/>
              <a:t> Pro Extra Cond Bold Italic 60</a:t>
            </a:r>
          </a:p>
        </p:txBody>
      </p:sp>
      <p:sp>
        <p:nvSpPr>
          <p:cNvPr id="3" name="Subtitle"/>
          <p:cNvSpPr>
            <a:spLocks noGrp="1"/>
          </p:cNvSpPr>
          <p:nvPr>
            <p:ph type="subTitle" idx="1" hasCustomPrompt="1"/>
          </p:nvPr>
        </p:nvSpPr>
        <p:spPr>
          <a:xfrm>
            <a:off x="1495680" y="3990085"/>
            <a:ext cx="7096269" cy="336015"/>
          </a:xfrm>
          <a:noFill/>
        </p:spPr>
        <p:txBody>
          <a:bodyPr wrap="square" lIns="0" tIns="0" rIns="0" bIns="0" anchor="t" anchorCtr="0">
            <a:spAutoFit/>
          </a:bodyPr>
          <a:lstStyle>
            <a:lvl1pPr marL="0" indent="0" algn="l">
              <a:buNone/>
              <a:defRPr sz="2200" b="1" i="0">
                <a:solidFill>
                  <a:schemeClr val="bg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r>
              <a:rPr lang="en-US" dirty="0" err="1"/>
              <a:t>Acumin</a:t>
            </a:r>
            <a:r>
              <a:rPr lang="en-US" dirty="0"/>
              <a:t> Pro Semi Cond Bold 22 </a:t>
            </a:r>
            <a:r>
              <a:rPr lang="en-US" dirty="0" err="1"/>
              <a:t>pt</a:t>
            </a:r>
            <a:endParaRPr lang="en-US" dirty="0"/>
          </a:p>
        </p:txBody>
      </p:sp>
      <p:pic>
        <p:nvPicPr>
          <p:cNvPr id="25" name="Black Triangle">
            <a:extLst>
              <a:ext uri="{FF2B5EF4-FFF2-40B4-BE49-F238E27FC236}">
                <a16:creationId xmlns:a16="http://schemas.microsoft.com/office/drawing/2014/main" id="{B39FD579-3334-AA49-8C7F-768033BE0C6B}"/>
              </a:ext>
            </a:extLst>
          </p:cNvPr>
          <p:cNvPicPr>
            <a:picLocks noChangeAspect="1"/>
          </p:cNvPicPr>
          <p:nvPr userDrawn="1"/>
        </p:nvPicPr>
        <p:blipFill>
          <a:blip r:embed="rId2"/>
          <a:stretch>
            <a:fillRect/>
          </a:stretch>
        </p:blipFill>
        <p:spPr>
          <a:xfrm>
            <a:off x="9821333" y="0"/>
            <a:ext cx="2370667" cy="6858000"/>
          </a:xfrm>
          <a:prstGeom prst="rect">
            <a:avLst/>
          </a:prstGeom>
        </p:spPr>
      </p:pic>
      <p:pic>
        <p:nvPicPr>
          <p:cNvPr id="26" name="Purdue Logo" descr="Purdue Logo">
            <a:extLst>
              <a:ext uri="{FF2B5EF4-FFF2-40B4-BE49-F238E27FC236}">
                <a16:creationId xmlns:a16="http://schemas.microsoft.com/office/drawing/2014/main" id="{F44E78F0-0852-5442-BF6C-E1583D1086C7}"/>
              </a:ext>
            </a:extLst>
          </p:cNvPr>
          <p:cNvPicPr>
            <a:picLocks noChangeAspect="1"/>
          </p:cNvPicPr>
          <p:nvPr userDrawn="1"/>
        </p:nvPicPr>
        <p:blipFill>
          <a:blip r:embed="rId3"/>
          <a:stretch>
            <a:fillRect/>
          </a:stretch>
        </p:blipFill>
        <p:spPr>
          <a:xfrm>
            <a:off x="511824" y="6059043"/>
            <a:ext cx="2544533" cy="341599"/>
          </a:xfrm>
          <a:prstGeom prst="rect">
            <a:avLst/>
          </a:prstGeom>
        </p:spPr>
      </p:pic>
      <p:sp>
        <p:nvSpPr>
          <p:cNvPr id="7" name="Date"/>
          <p:cNvSpPr>
            <a:spLocks noGrp="1"/>
          </p:cNvSpPr>
          <p:nvPr>
            <p:ph type="dt" sz="half" idx="10"/>
          </p:nvPr>
        </p:nvSpPr>
        <p:spPr/>
        <p:txBody>
          <a:bodyPr/>
          <a:lstStyle>
            <a:lvl1pPr>
              <a:defRPr>
                <a:solidFill>
                  <a:schemeClr val="tx1">
                    <a:alpha val="70000"/>
                  </a:schemeClr>
                </a:solidFill>
              </a:defRPr>
            </a:lvl1pPr>
          </a:lstStyle>
          <a:p>
            <a:fld id="{049DC8E1-D369-0F48-9062-BB068AFD07CE}" type="datetime1">
              <a:rPr lang="en-US" smtClean="0"/>
              <a:pPr/>
              <a:t>4/17/2026</a:t>
            </a:fld>
            <a:endParaRPr lang="en-US" dirty="0"/>
          </a:p>
        </p:txBody>
      </p:sp>
      <p:cxnSp>
        <p:nvCxnSpPr>
          <p:cNvPr id="33" name="Line">
            <a:extLst>
              <a:ext uri="{FF2B5EF4-FFF2-40B4-BE49-F238E27FC236}">
                <a16:creationId xmlns:a16="http://schemas.microsoft.com/office/drawing/2014/main" id="{E61121D3-034C-A148-89AD-C240C1E7F6F7}"/>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Slide Number"/>
          <p:cNvSpPr>
            <a:spLocks noGrp="1"/>
          </p:cNvSpPr>
          <p:nvPr>
            <p:ph type="sldNum" sz="quarter" idx="12"/>
          </p:nvPr>
        </p:nvSpPr>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6350217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8" pos="92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 Copy">
    <p:bg>
      <p:bgPr>
        <a:solidFill>
          <a:schemeClr val="accent2"/>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userDrawn="1"/>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489619" y="442674"/>
            <a:ext cx="9234309" cy="51244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3" name="Subhead"/>
          <p:cNvSpPr>
            <a:spLocks noGrp="1"/>
          </p:cNvSpPr>
          <p:nvPr>
            <p:ph type="subTitle" idx="1" hasCustomPrompt="1"/>
          </p:nvPr>
        </p:nvSpPr>
        <p:spPr>
          <a:xfrm>
            <a:off x="1489618" y="1345167"/>
            <a:ext cx="7321993" cy="341599"/>
          </a:xfrm>
          <a:noFill/>
        </p:spPr>
        <p:txBody>
          <a:bodyPr wrap="square" lIns="0" tIns="0" rIns="0" bIns="0" anchor="t" anchorCtr="0">
            <a:spAutoFit/>
          </a:bodyPr>
          <a:lstStyle>
            <a:lvl1pPr marL="0" indent="0" algn="l">
              <a:buNone/>
              <a:defRPr sz="2200" b="1" i="0">
                <a:solidFill>
                  <a:schemeClr val="bg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25" name="Body Text">
            <a:extLst>
              <a:ext uri="{FF2B5EF4-FFF2-40B4-BE49-F238E27FC236}">
                <a16:creationId xmlns:a16="http://schemas.microsoft.com/office/drawing/2014/main" id="{9F798712-4535-8340-942F-27FFD5E3FE9B}"/>
              </a:ext>
            </a:extLst>
          </p:cNvPr>
          <p:cNvSpPr>
            <a:spLocks noGrp="1"/>
          </p:cNvSpPr>
          <p:nvPr>
            <p:ph type="body" sz="quarter" idx="14" hasCustomPrompt="1"/>
          </p:nvPr>
        </p:nvSpPr>
        <p:spPr>
          <a:xfrm>
            <a:off x="2428620" y="1962540"/>
            <a:ext cx="7366000"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p:txBody>
      </p:sp>
      <p:pic>
        <p:nvPicPr>
          <p:cNvPr id="12" name="Purdue Logo" descr="Purdue Logo">
            <a:extLst>
              <a:ext uri="{FF2B5EF4-FFF2-40B4-BE49-F238E27FC236}">
                <a16:creationId xmlns:a16="http://schemas.microsoft.com/office/drawing/2014/main" id="{B21C3C35-DE04-B844-B5FE-2DE32EB44EA9}"/>
              </a:ext>
            </a:extLst>
          </p:cNvPr>
          <p:cNvPicPr>
            <a:picLocks noChangeAspect="1"/>
          </p:cNvPicPr>
          <p:nvPr userDrawn="1"/>
        </p:nvPicPr>
        <p:blipFill>
          <a:blip r:embed="rId3"/>
          <a:stretch>
            <a:fillRect/>
          </a:stretch>
        </p:blipFill>
        <p:spPr>
          <a:xfrm>
            <a:off x="513193" y="6064680"/>
            <a:ext cx="2555340" cy="341599"/>
          </a:xfrm>
          <a:prstGeom prst="rect">
            <a:avLst/>
          </a:prstGeom>
        </p:spPr>
      </p:pic>
      <p:sp>
        <p:nvSpPr>
          <p:cNvPr id="28" name="Date">
            <a:extLst>
              <a:ext uri="{FF2B5EF4-FFF2-40B4-BE49-F238E27FC236}">
                <a16:creationId xmlns:a16="http://schemas.microsoft.com/office/drawing/2014/main" id="{32B67432-75BE-B145-B884-FF16D239EAF2}"/>
              </a:ext>
            </a:extLst>
          </p:cNvPr>
          <p:cNvSpPr>
            <a:spLocks noGrp="1"/>
          </p:cNvSpPr>
          <p:nvPr>
            <p:ph type="dt" sz="half" idx="2"/>
          </p:nvPr>
        </p:nvSpPr>
        <p:spPr>
          <a:xfrm>
            <a:off x="10171610" y="6202177"/>
            <a:ext cx="1002933" cy="323968"/>
          </a:xfrm>
          <a:prstGeom prst="rect">
            <a:avLst/>
          </a:prstGeom>
        </p:spPr>
        <p:txBody>
          <a:bodyPr vert="horz" lIns="91440" tIns="45720" rIns="91440" bIns="45720" rtlCol="0" anchor="ctr"/>
          <a:lstStyle>
            <a:lvl1pPr algn="r">
              <a:defRPr sz="1000" b="0" i="0">
                <a:solidFill>
                  <a:schemeClr val="bg1">
                    <a:alpha val="70000"/>
                  </a:schemeClr>
                </a:solidFill>
                <a:latin typeface="Acumin Pro" panose="020B0504020202020204" pitchFamily="34" charset="77"/>
              </a:defRPr>
            </a:lvl1pPr>
          </a:lstStyle>
          <a:p>
            <a:fld id="{E0C8DACD-4E35-4E4C-AC75-C3DE50F04E7E}" type="datetime1">
              <a:rPr lang="en-US" smtClean="0"/>
              <a:pPr/>
              <a:t>4/17/2026</a:t>
            </a:fld>
            <a:endParaRPr lang="en-US" dirty="0"/>
          </a:p>
        </p:txBody>
      </p:sp>
      <p:cxnSp>
        <p:nvCxnSpPr>
          <p:cNvPr id="30" name="Line">
            <a:extLst>
              <a:ext uri="{FF2B5EF4-FFF2-40B4-BE49-F238E27FC236}">
                <a16:creationId xmlns:a16="http://schemas.microsoft.com/office/drawing/2014/main" id="{58350E96-57A4-414B-9B8B-1430C2B4D38E}"/>
              </a:ext>
            </a:extLst>
          </p:cNvPr>
          <p:cNvCxnSpPr>
            <a:cxnSpLocks/>
          </p:cNvCxnSpPr>
          <p:nvPr userDrawn="1"/>
        </p:nvCxnSpPr>
        <p:spPr>
          <a:xfrm>
            <a:off x="11200667" y="6270568"/>
            <a:ext cx="0" cy="16002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Slide Number">
            <a:extLst>
              <a:ext uri="{FF2B5EF4-FFF2-40B4-BE49-F238E27FC236}">
                <a16:creationId xmlns:a16="http://schemas.microsoft.com/office/drawing/2014/main" id="{49E8753C-A442-034F-B0F4-92D22B3247FE}"/>
              </a:ext>
            </a:extLst>
          </p:cNvPr>
          <p:cNvSpPr>
            <a:spLocks noGrp="1"/>
          </p:cNvSpPr>
          <p:nvPr>
            <p:ph type="sldNum" sz="quarter" idx="4"/>
          </p:nvPr>
        </p:nvSpPr>
        <p:spPr>
          <a:xfrm>
            <a:off x="1129911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0675489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32">
          <p15:clr>
            <a:srgbClr val="FBAE40"/>
          </p15:clr>
        </p15:guide>
        <p15:guide id="7" pos="1312">
          <p15:clr>
            <a:srgbClr val="FBAE40"/>
          </p15:clr>
        </p15:guide>
        <p15:guide id="8" pos="928">
          <p15:clr>
            <a:srgbClr val="FBAE40"/>
          </p15:clr>
        </p15:guide>
        <p15:guide id="9" pos="153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Copy &amp; Pic/Chart">
    <p:bg>
      <p:bgPr>
        <a:solidFill>
          <a:schemeClr val="accent2"/>
        </a:solidFill>
        <a:effectLst/>
      </p:bgPr>
    </p:bg>
    <p:spTree>
      <p:nvGrpSpPr>
        <p:cNvPr id="1" name=""/>
        <p:cNvGrpSpPr/>
        <p:nvPr/>
      </p:nvGrpSpPr>
      <p:grpSpPr>
        <a:xfrm>
          <a:off x="0" y="0"/>
          <a:ext cx="0" cy="0"/>
          <a:chOff x="0" y="0"/>
          <a:chExt cx="0" cy="0"/>
        </a:xfrm>
      </p:grpSpPr>
      <p:pic>
        <p:nvPicPr>
          <p:cNvPr id="21" name="Black Bar">
            <a:extLst>
              <a:ext uri="{FF2B5EF4-FFF2-40B4-BE49-F238E27FC236}">
                <a16:creationId xmlns:a16="http://schemas.microsoft.com/office/drawing/2014/main" id="{87C91AFD-CCD5-AA40-82FE-4B69C6151917}"/>
              </a:ext>
            </a:extLst>
          </p:cNvPr>
          <p:cNvPicPr>
            <a:picLocks noChangeAspect="1"/>
          </p:cNvPicPr>
          <p:nvPr userDrawn="1"/>
        </p:nvPicPr>
        <p:blipFill>
          <a:blip r:embed="rId2"/>
          <a:stretch>
            <a:fillRect/>
          </a:stretch>
        </p:blipFill>
        <p:spPr>
          <a:xfrm>
            <a:off x="7009" y="0"/>
            <a:ext cx="11514667" cy="914400"/>
          </a:xfrm>
          <a:prstGeom prst="rect">
            <a:avLst/>
          </a:prstGeom>
        </p:spPr>
      </p:pic>
      <p:sp>
        <p:nvSpPr>
          <p:cNvPr id="22" name="Title">
            <a:extLst>
              <a:ext uri="{FF2B5EF4-FFF2-40B4-BE49-F238E27FC236}">
                <a16:creationId xmlns:a16="http://schemas.microsoft.com/office/drawing/2014/main" id="{73768DE6-FB80-874D-8DE0-986B46F1FD05}"/>
              </a:ext>
            </a:extLst>
          </p:cNvPr>
          <p:cNvSpPr>
            <a:spLocks noGrp="1"/>
          </p:cNvSpPr>
          <p:nvPr>
            <p:ph type="ctrTitle" hasCustomPrompt="1"/>
          </p:nvPr>
        </p:nvSpPr>
        <p:spPr bwMode="blackWhite">
          <a:xfrm>
            <a:off x="1489619" y="442674"/>
            <a:ext cx="9234309" cy="51244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3" name="Subhead"/>
          <p:cNvSpPr>
            <a:spLocks noGrp="1"/>
          </p:cNvSpPr>
          <p:nvPr>
            <p:ph type="subTitle" idx="1" hasCustomPrompt="1"/>
          </p:nvPr>
        </p:nvSpPr>
        <p:spPr>
          <a:xfrm>
            <a:off x="1504669" y="1345166"/>
            <a:ext cx="7288495" cy="338554"/>
          </a:xfrm>
          <a:noFill/>
        </p:spPr>
        <p:txBody>
          <a:bodyPr wrap="square" lIns="0" tIns="0" rIns="0" bIns="0" anchor="t" anchorCtr="0">
            <a:spAutoFit/>
          </a:bodyPr>
          <a:lstStyle>
            <a:lvl1pPr marL="0" indent="0" algn="l">
              <a:buNone/>
              <a:defRPr sz="2200" b="1" i="0">
                <a:solidFill>
                  <a:schemeClr val="bg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19" name="Body Text">
            <a:extLst>
              <a:ext uri="{FF2B5EF4-FFF2-40B4-BE49-F238E27FC236}">
                <a16:creationId xmlns:a16="http://schemas.microsoft.com/office/drawing/2014/main" id="{4B5CCD19-DE21-294C-8B0B-3103725AE082}"/>
              </a:ext>
            </a:extLst>
          </p:cNvPr>
          <p:cNvSpPr>
            <a:spLocks noGrp="1"/>
          </p:cNvSpPr>
          <p:nvPr>
            <p:ph type="body" sz="quarter" idx="14" hasCustomPrompt="1"/>
          </p:nvPr>
        </p:nvSpPr>
        <p:spPr>
          <a:xfrm>
            <a:off x="1504669" y="1917389"/>
            <a:ext cx="4591332"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lvl="0"/>
            <a:endParaRPr lang="en-US" dirty="0"/>
          </a:p>
        </p:txBody>
      </p:sp>
      <p:sp>
        <p:nvSpPr>
          <p:cNvPr id="10" name="Picture or Chart" descr="Picture or Chart">
            <a:extLst>
              <a:ext uri="{FF2B5EF4-FFF2-40B4-BE49-F238E27FC236}">
                <a16:creationId xmlns:a16="http://schemas.microsoft.com/office/drawing/2014/main" id="{699BD747-48B6-2547-8F7C-25A44594F612}"/>
              </a:ext>
            </a:extLst>
          </p:cNvPr>
          <p:cNvSpPr>
            <a:spLocks noGrp="1"/>
          </p:cNvSpPr>
          <p:nvPr>
            <p:ph sz="quarter" idx="13" hasCustomPrompt="1"/>
          </p:nvPr>
        </p:nvSpPr>
        <p:spPr>
          <a:xfrm>
            <a:off x="6354234" y="1920876"/>
            <a:ext cx="5287433" cy="2982913"/>
          </a:xfrm>
        </p:spPr>
        <p:txBody>
          <a:bodyPr lIns="0" tIns="0" rIns="0" bIns="0" anchor="ctr" anchorCtr="0"/>
          <a:lstStyle>
            <a:lvl1pPr algn="ctr">
              <a:defRPr b="0" i="0">
                <a:solidFill>
                  <a:schemeClr val="bg1"/>
                </a:solidFill>
                <a:latin typeface="Acumin Pro" panose="020B0504020202020204" pitchFamily="34" charset="77"/>
              </a:defRPr>
            </a:lvl1pPr>
            <a:lvl4pPr marL="685800" indent="0" algn="ctr">
              <a:buNone/>
              <a:defRPr>
                <a:solidFill>
                  <a:schemeClr val="bg1"/>
                </a:solidFill>
              </a:defRPr>
            </a:lvl4pPr>
          </a:lstStyle>
          <a:p>
            <a:pPr lvl="0"/>
            <a:r>
              <a:rPr lang="en-US" dirty="0"/>
              <a:t>Insert picture or chart here</a:t>
            </a:r>
          </a:p>
        </p:txBody>
      </p:sp>
      <p:pic>
        <p:nvPicPr>
          <p:cNvPr id="27" name="Purdue Logo" descr="Purdue Logo">
            <a:extLst>
              <a:ext uri="{FF2B5EF4-FFF2-40B4-BE49-F238E27FC236}">
                <a16:creationId xmlns:a16="http://schemas.microsoft.com/office/drawing/2014/main" id="{5E619A95-EAE7-EE49-8A58-504B622FB101}"/>
              </a:ext>
            </a:extLst>
          </p:cNvPr>
          <p:cNvPicPr>
            <a:picLocks noChangeAspect="1"/>
          </p:cNvPicPr>
          <p:nvPr userDrawn="1"/>
        </p:nvPicPr>
        <p:blipFill>
          <a:blip r:embed="rId3"/>
          <a:stretch>
            <a:fillRect/>
          </a:stretch>
        </p:blipFill>
        <p:spPr>
          <a:xfrm>
            <a:off x="513193" y="6064680"/>
            <a:ext cx="2555340" cy="341599"/>
          </a:xfrm>
          <a:prstGeom prst="rect">
            <a:avLst/>
          </a:prstGeom>
        </p:spPr>
      </p:pic>
      <p:sp>
        <p:nvSpPr>
          <p:cNvPr id="23" name="Date">
            <a:extLst>
              <a:ext uri="{FF2B5EF4-FFF2-40B4-BE49-F238E27FC236}">
                <a16:creationId xmlns:a16="http://schemas.microsoft.com/office/drawing/2014/main" id="{CF069E70-AF49-2042-836A-1CC5C09B9CCB}"/>
              </a:ext>
            </a:extLst>
          </p:cNvPr>
          <p:cNvSpPr>
            <a:spLocks noGrp="1"/>
          </p:cNvSpPr>
          <p:nvPr>
            <p:ph type="dt" sz="half" idx="2"/>
          </p:nvPr>
        </p:nvSpPr>
        <p:spPr>
          <a:xfrm>
            <a:off x="10171610" y="6202177"/>
            <a:ext cx="1002933" cy="323968"/>
          </a:xfrm>
          <a:prstGeom prst="rect">
            <a:avLst/>
          </a:prstGeom>
        </p:spPr>
        <p:txBody>
          <a:bodyPr vert="horz" lIns="91440" tIns="45720" rIns="91440" bIns="45720" rtlCol="0" anchor="ctr"/>
          <a:lstStyle>
            <a:lvl1pPr algn="r">
              <a:defRPr sz="1000" b="0" i="0">
                <a:solidFill>
                  <a:schemeClr val="bg1">
                    <a:alpha val="70000"/>
                  </a:schemeClr>
                </a:solidFill>
                <a:latin typeface="Acumin Pro" panose="020B0504020202020204" pitchFamily="34" charset="77"/>
              </a:defRPr>
            </a:lvl1pPr>
          </a:lstStyle>
          <a:p>
            <a:fld id="{E0C8DACD-4E35-4E4C-AC75-C3DE50F04E7E}" type="datetime1">
              <a:rPr lang="en-US" smtClean="0"/>
              <a:pPr/>
              <a:t>4/17/2026</a:t>
            </a:fld>
            <a:endParaRPr lang="en-US" dirty="0"/>
          </a:p>
        </p:txBody>
      </p:sp>
      <p:cxnSp>
        <p:nvCxnSpPr>
          <p:cNvPr id="25" name="Line">
            <a:extLst>
              <a:ext uri="{FF2B5EF4-FFF2-40B4-BE49-F238E27FC236}">
                <a16:creationId xmlns:a16="http://schemas.microsoft.com/office/drawing/2014/main" id="{BCC405A1-23C8-8E4E-940E-49CA3B709385}"/>
              </a:ext>
            </a:extLst>
          </p:cNvPr>
          <p:cNvCxnSpPr>
            <a:cxnSpLocks/>
          </p:cNvCxnSpPr>
          <p:nvPr userDrawn="1"/>
        </p:nvCxnSpPr>
        <p:spPr>
          <a:xfrm>
            <a:off x="11200667" y="6270568"/>
            <a:ext cx="0" cy="16002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Slide Number">
            <a:extLst>
              <a:ext uri="{FF2B5EF4-FFF2-40B4-BE49-F238E27FC236}">
                <a16:creationId xmlns:a16="http://schemas.microsoft.com/office/drawing/2014/main" id="{50D54855-2B56-7D4D-BC1F-BBB8B58B9663}"/>
              </a:ext>
            </a:extLst>
          </p:cNvPr>
          <p:cNvSpPr>
            <a:spLocks noGrp="1"/>
          </p:cNvSpPr>
          <p:nvPr>
            <p:ph type="sldNum" sz="quarter" idx="4"/>
          </p:nvPr>
        </p:nvSpPr>
        <p:spPr>
          <a:xfrm>
            <a:off x="1129911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81546405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Picture">
    <p:bg>
      <p:bgPr>
        <a:solidFill>
          <a:schemeClr val="accent2"/>
        </a:solidFill>
        <a:effectLst/>
      </p:bgPr>
    </p:bg>
    <p:spTree>
      <p:nvGrpSpPr>
        <p:cNvPr id="1" name=""/>
        <p:cNvGrpSpPr/>
        <p:nvPr/>
      </p:nvGrpSpPr>
      <p:grpSpPr>
        <a:xfrm>
          <a:off x="0" y="0"/>
          <a:ext cx="0" cy="0"/>
          <a:chOff x="0" y="0"/>
          <a:chExt cx="0" cy="0"/>
        </a:xfrm>
      </p:grpSpPr>
      <p:sp>
        <p:nvSpPr>
          <p:cNvPr id="17" name="Picture" descr="Description of Picture">
            <a:extLst>
              <a:ext uri="{FF2B5EF4-FFF2-40B4-BE49-F238E27FC236}">
                <a16:creationId xmlns:a16="http://schemas.microsoft.com/office/drawing/2014/main" id="{B6A7C9B5-3617-0144-A4ED-16186741E8C3}"/>
              </a:ext>
            </a:extLst>
          </p:cNvPr>
          <p:cNvSpPr>
            <a:spLocks noGrp="1"/>
          </p:cNvSpPr>
          <p:nvPr>
            <p:ph type="pic" sz="quarter" idx="13"/>
          </p:nvPr>
        </p:nvSpPr>
        <p:spPr>
          <a:xfrm>
            <a:off x="0" y="0"/>
            <a:ext cx="12192000" cy="6858000"/>
          </a:xfrm>
        </p:spPr>
        <p:txBody>
          <a:bodyPr anchor="ctr" anchorCtr="1"/>
          <a:lstStyle>
            <a:lvl1pPr marL="0" indent="0" algn="ctr">
              <a:buFontTx/>
              <a:buNone/>
              <a:defRPr baseline="0">
                <a:solidFill>
                  <a:schemeClr val="bg1"/>
                </a:solidFill>
                <a:latin typeface="Acumin Pro" panose="020B0504020202020204" pitchFamily="34" charset="77"/>
              </a:defRPr>
            </a:lvl1pPr>
          </a:lstStyle>
          <a:p>
            <a:r>
              <a:rPr lang="en-US" dirty="0"/>
              <a:t>Click icon to add picture</a:t>
            </a:r>
          </a:p>
        </p:txBody>
      </p:sp>
      <p:sp>
        <p:nvSpPr>
          <p:cNvPr id="14" name="Photo Caption">
            <a:extLst>
              <a:ext uri="{FF2B5EF4-FFF2-40B4-BE49-F238E27FC236}">
                <a16:creationId xmlns:a16="http://schemas.microsoft.com/office/drawing/2014/main" id="{0D6DAF39-EE35-6843-807B-FF770BE21293}"/>
              </a:ext>
            </a:extLst>
          </p:cNvPr>
          <p:cNvSpPr>
            <a:spLocks noGrp="1"/>
          </p:cNvSpPr>
          <p:nvPr>
            <p:ph type="ctrTitle" hasCustomPrompt="1"/>
          </p:nvPr>
        </p:nvSpPr>
        <p:spPr bwMode="blackWhite">
          <a:xfrm>
            <a:off x="754024" y="304800"/>
            <a:ext cx="3838891" cy="997196"/>
          </a:xfrm>
          <a:prstGeom prst="rect">
            <a:avLst/>
          </a:prstGeom>
          <a:noFill/>
          <a:ln w="38100">
            <a:noFill/>
          </a:ln>
        </p:spPr>
        <p:txBody>
          <a:bodyPr wrap="square" lIns="0" tIns="0" rIns="0" bIns="0" anchor="t" anchorCtr="0">
            <a:spAutoFit/>
          </a:bodyPr>
          <a:lstStyle>
            <a:lvl1pPr algn="l">
              <a:defRPr sz="1800" b="1" i="0" cap="none" spc="0">
                <a:solidFill>
                  <a:schemeClr val="bg1"/>
                </a:solidFill>
                <a:latin typeface="Acumin Pro" panose="020B0504020202020204" pitchFamily="34" charset="77"/>
              </a:defRPr>
            </a:lvl1pPr>
          </a:lstStyle>
          <a:p>
            <a:r>
              <a:rPr lang="en-US" dirty="0"/>
              <a:t>Brief photo caption. Place in top left or right corner. </a:t>
            </a:r>
            <a:r>
              <a:rPr lang="en-US" dirty="0" err="1"/>
              <a:t>Acumin</a:t>
            </a:r>
            <a:r>
              <a:rPr lang="en-US" dirty="0"/>
              <a:t> Pro Bold 18 pt. Make text black or white for legibility.</a:t>
            </a:r>
          </a:p>
        </p:txBody>
      </p:sp>
      <p:pic>
        <p:nvPicPr>
          <p:cNvPr id="31" name="Purdue Logo" descr="Purdue Logo">
            <a:extLst>
              <a:ext uri="{FF2B5EF4-FFF2-40B4-BE49-F238E27FC236}">
                <a16:creationId xmlns:a16="http://schemas.microsoft.com/office/drawing/2014/main" id="{5776162E-C11B-0945-A3D0-13135D39C15E}"/>
              </a:ext>
            </a:extLst>
          </p:cNvPr>
          <p:cNvPicPr>
            <a:picLocks noChangeAspect="1"/>
          </p:cNvPicPr>
          <p:nvPr userDrawn="1"/>
        </p:nvPicPr>
        <p:blipFill>
          <a:blip r:embed="rId2"/>
          <a:stretch>
            <a:fillRect/>
          </a:stretch>
        </p:blipFill>
        <p:spPr>
          <a:xfrm>
            <a:off x="511824" y="6059043"/>
            <a:ext cx="2544533" cy="341599"/>
          </a:xfrm>
          <a:prstGeom prst="rect">
            <a:avLst/>
          </a:prstGeom>
        </p:spPr>
      </p:pic>
      <p:cxnSp>
        <p:nvCxnSpPr>
          <p:cNvPr id="13" name="Line 1">
            <a:extLst>
              <a:ext uri="{FF2B5EF4-FFF2-40B4-BE49-F238E27FC236}">
                <a16:creationId xmlns:a16="http://schemas.microsoft.com/office/drawing/2014/main" id="{A746CD05-A191-A442-A002-3AD9F5CCAD2A}"/>
              </a:ext>
            </a:extLst>
          </p:cNvPr>
          <p:cNvCxnSpPr>
            <a:cxnSpLocks/>
          </p:cNvCxnSpPr>
          <p:nvPr userDrawn="1"/>
        </p:nvCxnSpPr>
        <p:spPr>
          <a:xfrm flipH="1">
            <a:off x="573115" y="318798"/>
            <a:ext cx="75068" cy="51732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Line 2">
            <a:extLst>
              <a:ext uri="{FF2B5EF4-FFF2-40B4-BE49-F238E27FC236}">
                <a16:creationId xmlns:a16="http://schemas.microsoft.com/office/drawing/2014/main" id="{461AAE78-C01B-DD4E-A8D1-EE36B5982A91}"/>
              </a:ext>
            </a:extLst>
          </p:cNvPr>
          <p:cNvCxnSpPr>
            <a:cxnSpLocks/>
          </p:cNvCxnSpPr>
          <p:nvPr userDrawn="1"/>
        </p:nvCxnSpPr>
        <p:spPr>
          <a:xfrm>
            <a:off x="4655908" y="318798"/>
            <a:ext cx="0" cy="13101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9" name="Gold Triangle">
            <a:extLst>
              <a:ext uri="{FF2B5EF4-FFF2-40B4-BE49-F238E27FC236}">
                <a16:creationId xmlns:a16="http://schemas.microsoft.com/office/drawing/2014/main" id="{6C3B8210-1510-C644-9CE9-0E6E1BA9961F}"/>
              </a:ext>
            </a:extLst>
          </p:cNvPr>
          <p:cNvPicPr>
            <a:picLocks noChangeAspect="1"/>
          </p:cNvPicPr>
          <p:nvPr userDrawn="1"/>
        </p:nvPicPr>
        <p:blipFill>
          <a:blip r:embed="rId3"/>
          <a:stretch>
            <a:fillRect/>
          </a:stretch>
        </p:blipFill>
        <p:spPr>
          <a:xfrm>
            <a:off x="9821333" y="0"/>
            <a:ext cx="2370667" cy="6858000"/>
          </a:xfrm>
          <a:prstGeom prst="rect">
            <a:avLst/>
          </a:prstGeom>
        </p:spPr>
      </p:pic>
      <p:sp>
        <p:nvSpPr>
          <p:cNvPr id="19" name="Date">
            <a:extLst>
              <a:ext uri="{FF2B5EF4-FFF2-40B4-BE49-F238E27FC236}">
                <a16:creationId xmlns:a16="http://schemas.microsoft.com/office/drawing/2014/main" id="{AAF94E19-ED71-7845-B4E1-5D3EA4F2593F}"/>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4/17/2026</a:t>
            </a:fld>
            <a:endParaRPr lang="en-US" dirty="0"/>
          </a:p>
        </p:txBody>
      </p:sp>
      <p:cxnSp>
        <p:nvCxnSpPr>
          <p:cNvPr id="22" name="Line 3">
            <a:extLst>
              <a:ext uri="{FF2B5EF4-FFF2-40B4-BE49-F238E27FC236}">
                <a16:creationId xmlns:a16="http://schemas.microsoft.com/office/drawing/2014/main" id="{6E05FCF8-5823-9D4D-B7F3-412E5BDD4E01}"/>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Slide Number">
            <a:extLst>
              <a:ext uri="{FF2B5EF4-FFF2-40B4-BE49-F238E27FC236}">
                <a16:creationId xmlns:a16="http://schemas.microsoft.com/office/drawing/2014/main" id="{14A543BD-A296-7346-B649-5BA64898AF2C}"/>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8625800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352" userDrawn="1">
          <p15:clr>
            <a:srgbClr val="FBAE40"/>
          </p15:clr>
        </p15:guide>
        <p15:guide id="8" orient="horz" pos="19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Fact/Highlight">
    <p:bg>
      <p:bgPr>
        <a:solidFill>
          <a:schemeClr val="accent2"/>
        </a:solidFill>
        <a:effectLst/>
      </p:bgPr>
    </p:bg>
    <p:spTree>
      <p:nvGrpSpPr>
        <p:cNvPr id="1" name=""/>
        <p:cNvGrpSpPr/>
        <p:nvPr/>
      </p:nvGrpSpPr>
      <p:grpSpPr>
        <a:xfrm>
          <a:off x="0" y="0"/>
          <a:ext cx="0" cy="0"/>
          <a:chOff x="0" y="0"/>
          <a:chExt cx="0" cy="0"/>
        </a:xfrm>
      </p:grpSpPr>
      <p:sp>
        <p:nvSpPr>
          <p:cNvPr id="6" name="Gold Background">
            <a:extLst>
              <a:ext uri="{FF2B5EF4-FFF2-40B4-BE49-F238E27FC236}">
                <a16:creationId xmlns:a16="http://schemas.microsoft.com/office/drawing/2014/main" id="{5CCAEC11-865D-CB4B-88E8-5AF51FB37FBE}"/>
              </a:ext>
            </a:extLst>
          </p:cNvPr>
          <p:cNvSpPr/>
          <p:nvPr userDrawn="1"/>
        </p:nvSpPr>
        <p:spPr>
          <a:xfrm>
            <a:off x="1" y="0"/>
            <a:ext cx="12191999" cy="68522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5" name="Heading">
            <a:extLst>
              <a:ext uri="{FF2B5EF4-FFF2-40B4-BE49-F238E27FC236}">
                <a16:creationId xmlns:a16="http://schemas.microsoft.com/office/drawing/2014/main" id="{4D7D7E43-151C-6148-8D70-1135C4C4B705}"/>
              </a:ext>
            </a:extLst>
          </p:cNvPr>
          <p:cNvSpPr>
            <a:spLocks noGrp="1"/>
          </p:cNvSpPr>
          <p:nvPr>
            <p:ph type="ctrTitle" hasCustomPrompt="1"/>
          </p:nvPr>
        </p:nvSpPr>
        <p:spPr bwMode="blackWhite">
          <a:xfrm>
            <a:off x="2893545" y="1466567"/>
            <a:ext cx="6419331" cy="1210973"/>
          </a:xfrm>
          <a:prstGeom prst="rect">
            <a:avLst/>
          </a:prstGeom>
          <a:noFill/>
          <a:ln w="38100">
            <a:noFill/>
          </a:ln>
        </p:spPr>
        <p:txBody>
          <a:bodyPr wrap="square" lIns="0" tIns="0" rIns="0" bIns="0" anchor="t" anchorCtr="0">
            <a:spAutoFit/>
          </a:bodyPr>
          <a:lstStyle>
            <a:lvl1pPr algn="ctr">
              <a:defRPr sz="8600" b="1" i="0" cap="none" spc="300">
                <a:solidFill>
                  <a:schemeClr val="bg2"/>
                </a:solidFill>
                <a:latin typeface="United Sans Ext Medium" pitchFamily="2" charset="77"/>
              </a:defRPr>
            </a:lvl1pPr>
          </a:lstStyle>
          <a:p>
            <a:r>
              <a:rPr lang="en-US" dirty="0"/>
              <a:t>123</a:t>
            </a:r>
          </a:p>
        </p:txBody>
      </p:sp>
      <p:sp>
        <p:nvSpPr>
          <p:cNvPr id="20" name="Black Bar">
            <a:extLst>
              <a:ext uri="{FF2B5EF4-FFF2-40B4-BE49-F238E27FC236}">
                <a16:creationId xmlns:a16="http://schemas.microsoft.com/office/drawing/2014/main" id="{EACB2F0C-1C3D-CD48-AD13-7B5AD683F7C7}"/>
              </a:ext>
            </a:extLst>
          </p:cNvPr>
          <p:cNvSpPr/>
          <p:nvPr userDrawn="1"/>
        </p:nvSpPr>
        <p:spPr>
          <a:xfrm>
            <a:off x="2648277" y="2744421"/>
            <a:ext cx="6905456" cy="4409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6" name="Subhead">
            <a:extLst>
              <a:ext uri="{FF2B5EF4-FFF2-40B4-BE49-F238E27FC236}">
                <a16:creationId xmlns:a16="http://schemas.microsoft.com/office/drawing/2014/main" id="{0B79470A-88E7-9241-9D11-9A69D762338C}"/>
              </a:ext>
            </a:extLst>
          </p:cNvPr>
          <p:cNvSpPr>
            <a:spLocks noGrp="1"/>
          </p:cNvSpPr>
          <p:nvPr>
            <p:ph type="subTitle" idx="1" hasCustomPrompt="1"/>
          </p:nvPr>
        </p:nvSpPr>
        <p:spPr>
          <a:xfrm>
            <a:off x="2648276" y="2706475"/>
            <a:ext cx="6895463" cy="553998"/>
          </a:xfrm>
          <a:noFill/>
        </p:spPr>
        <p:txBody>
          <a:bodyPr wrap="square" lIns="0" tIns="0" rIns="0" bIns="0" anchor="t" anchorCtr="0">
            <a:spAutoFit/>
          </a:bodyPr>
          <a:lstStyle>
            <a:lvl1pPr marL="0" indent="0" algn="ctr">
              <a:buNone/>
              <a:defRPr sz="3600" b="1" i="0" spc="300">
                <a:solidFill>
                  <a:schemeClr val="tx1"/>
                </a:solidFill>
                <a:latin typeface="United Sans Cond Medium" pitchFamily="2"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TOPIC OR TITLE</a:t>
            </a:r>
          </a:p>
        </p:txBody>
      </p:sp>
      <p:sp>
        <p:nvSpPr>
          <p:cNvPr id="23" name="Body Text">
            <a:extLst>
              <a:ext uri="{FF2B5EF4-FFF2-40B4-BE49-F238E27FC236}">
                <a16:creationId xmlns:a16="http://schemas.microsoft.com/office/drawing/2014/main" id="{BD416322-CF1A-F143-B2A9-844B608C50DA}"/>
              </a:ext>
            </a:extLst>
          </p:cNvPr>
          <p:cNvSpPr>
            <a:spLocks noGrp="1"/>
          </p:cNvSpPr>
          <p:nvPr>
            <p:ph type="body" sz="quarter" idx="14" hasCustomPrompt="1"/>
          </p:nvPr>
        </p:nvSpPr>
        <p:spPr>
          <a:xfrm>
            <a:off x="2875268" y="3540352"/>
            <a:ext cx="6678467" cy="1122744"/>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2400" b="0" i="0" normalizeH="0" baseline="0">
                <a:solidFill>
                  <a:schemeClr val="bg1"/>
                </a:solidFill>
                <a:latin typeface="Acumin Pro Medium" panose="020B0504020202020204" pitchFamily="34" charset="77"/>
              </a:defRPr>
            </a:lvl1pPr>
          </a:lstStyle>
          <a:p>
            <a:pPr lvl="0"/>
            <a:r>
              <a:rPr lang="en-US" dirty="0"/>
              <a:t>Fact or highlight. </a:t>
            </a:r>
            <a:r>
              <a:rPr lang="en-US" dirty="0" err="1"/>
              <a:t>Acumin</a:t>
            </a:r>
            <a:r>
              <a:rPr lang="en-US" dirty="0"/>
              <a:t> Pro Medium 24 pt. Keep it short with bite-size chunks of information.</a:t>
            </a:r>
          </a:p>
        </p:txBody>
      </p:sp>
      <p:pic>
        <p:nvPicPr>
          <p:cNvPr id="32" name="Purdue Logo" descr="Purdue Logo">
            <a:extLst>
              <a:ext uri="{FF2B5EF4-FFF2-40B4-BE49-F238E27FC236}">
                <a16:creationId xmlns:a16="http://schemas.microsoft.com/office/drawing/2014/main" id="{25D3AC7F-20A7-5D42-9A16-9813B5031FF5}"/>
              </a:ext>
            </a:extLst>
          </p:cNvPr>
          <p:cNvPicPr>
            <a:picLocks noChangeAspect="1"/>
          </p:cNvPicPr>
          <p:nvPr userDrawn="1"/>
        </p:nvPicPr>
        <p:blipFill>
          <a:blip r:embed="rId2"/>
          <a:stretch>
            <a:fillRect/>
          </a:stretch>
        </p:blipFill>
        <p:spPr>
          <a:xfrm>
            <a:off x="511824" y="6059043"/>
            <a:ext cx="2544533" cy="341599"/>
          </a:xfrm>
          <a:prstGeom prst="rect">
            <a:avLst/>
          </a:prstGeom>
        </p:spPr>
      </p:pic>
      <p:pic>
        <p:nvPicPr>
          <p:cNvPr id="24" name="Gold Triangle">
            <a:extLst>
              <a:ext uri="{FF2B5EF4-FFF2-40B4-BE49-F238E27FC236}">
                <a16:creationId xmlns:a16="http://schemas.microsoft.com/office/drawing/2014/main" id="{4DC803D7-BDE8-2740-B36D-EB98236EB729}"/>
              </a:ext>
            </a:extLst>
          </p:cNvPr>
          <p:cNvPicPr>
            <a:picLocks noChangeAspect="1"/>
          </p:cNvPicPr>
          <p:nvPr userDrawn="1"/>
        </p:nvPicPr>
        <p:blipFill>
          <a:blip r:embed="rId3"/>
          <a:stretch>
            <a:fillRect/>
          </a:stretch>
        </p:blipFill>
        <p:spPr>
          <a:xfrm>
            <a:off x="9821333" y="0"/>
            <a:ext cx="2370667" cy="6858000"/>
          </a:xfrm>
          <a:prstGeom prst="rect">
            <a:avLst/>
          </a:prstGeom>
        </p:spPr>
      </p:pic>
      <p:sp>
        <p:nvSpPr>
          <p:cNvPr id="25" name="Date">
            <a:extLst>
              <a:ext uri="{FF2B5EF4-FFF2-40B4-BE49-F238E27FC236}">
                <a16:creationId xmlns:a16="http://schemas.microsoft.com/office/drawing/2014/main" id="{A7492D50-D618-9F40-B9F2-9B08441829B8}"/>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4/17/2026</a:t>
            </a:fld>
            <a:endParaRPr lang="en-US" dirty="0"/>
          </a:p>
        </p:txBody>
      </p:sp>
      <p:cxnSp>
        <p:nvCxnSpPr>
          <p:cNvPr id="27" name="Line">
            <a:extLst>
              <a:ext uri="{FF2B5EF4-FFF2-40B4-BE49-F238E27FC236}">
                <a16:creationId xmlns:a16="http://schemas.microsoft.com/office/drawing/2014/main" id="{8F96F97C-D2D6-7949-BDC5-C0B91FB918BD}"/>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Slide Number">
            <a:extLst>
              <a:ext uri="{FF2B5EF4-FFF2-40B4-BE49-F238E27FC236}">
                <a16:creationId xmlns:a16="http://schemas.microsoft.com/office/drawing/2014/main" id="{8E13B548-F076-CF46-A887-15D7D4869738}"/>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70739352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guide id="7" orient="horz" pos="1008">
          <p15:clr>
            <a:srgbClr val="FBAE40"/>
          </p15:clr>
        </p15:guide>
        <p15:guide id="8" orient="horz" pos="148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accent2"/>
        </a:solidFill>
        <a:effectLst/>
      </p:bgPr>
    </p:bg>
    <p:spTree>
      <p:nvGrpSpPr>
        <p:cNvPr id="1" name=""/>
        <p:cNvGrpSpPr/>
        <p:nvPr/>
      </p:nvGrpSpPr>
      <p:grpSpPr>
        <a:xfrm>
          <a:off x="0" y="0"/>
          <a:ext cx="0" cy="0"/>
          <a:chOff x="0" y="0"/>
          <a:chExt cx="0" cy="0"/>
        </a:xfrm>
      </p:grpSpPr>
      <p:sp>
        <p:nvSpPr>
          <p:cNvPr id="17" name="Gold Background">
            <a:extLst>
              <a:ext uri="{FF2B5EF4-FFF2-40B4-BE49-F238E27FC236}">
                <a16:creationId xmlns:a16="http://schemas.microsoft.com/office/drawing/2014/main" id="{F59025A6-822F-2D44-9F31-61A4A63F5CD3}"/>
              </a:ext>
            </a:extLst>
          </p:cNvPr>
          <p:cNvSpPr/>
          <p:nvPr userDrawn="1"/>
        </p:nvSpPr>
        <p:spPr>
          <a:xfrm>
            <a:off x="0" y="0"/>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cNvSpPr>
            <a:spLocks noGrp="1"/>
          </p:cNvSpPr>
          <p:nvPr>
            <p:ph type="ctrTitle" hasCustomPrompt="1"/>
          </p:nvPr>
        </p:nvSpPr>
        <p:spPr bwMode="blackWhite">
          <a:xfrm>
            <a:off x="1452193" y="1557666"/>
            <a:ext cx="7334529" cy="854080"/>
          </a:xfrm>
          <a:prstGeom prst="rect">
            <a:avLst/>
          </a:prstGeom>
          <a:noFill/>
          <a:ln w="38100">
            <a:noFill/>
          </a:ln>
        </p:spPr>
        <p:txBody>
          <a:bodyPr wrap="square" lIns="0" tIns="0" rIns="0" bIns="0" anchor="t" anchorCtr="0">
            <a:spAutoFit/>
          </a:bodyPr>
          <a:lstStyle>
            <a:lvl1pPr algn="l">
              <a:defRPr sz="6000" b="1" i="1" spc="0">
                <a:solidFill>
                  <a:schemeClr val="bg1"/>
                </a:solidFill>
                <a:latin typeface="Acumin Pro ExtraCondensed" panose="020B0508020202020204" pitchFamily="34" charset="77"/>
              </a:defRPr>
            </a:lvl1pPr>
          </a:lstStyle>
          <a:p>
            <a:r>
              <a:rPr lang="en-US" dirty="0"/>
              <a:t>Thank You</a:t>
            </a:r>
          </a:p>
        </p:txBody>
      </p:sp>
      <p:sp>
        <p:nvSpPr>
          <p:cNvPr id="16" name="Body Text">
            <a:extLst>
              <a:ext uri="{FF2B5EF4-FFF2-40B4-BE49-F238E27FC236}">
                <a16:creationId xmlns:a16="http://schemas.microsoft.com/office/drawing/2014/main" id="{900775FC-E9E4-FF46-A522-92CC39196093}"/>
              </a:ext>
            </a:extLst>
          </p:cNvPr>
          <p:cNvSpPr>
            <a:spLocks noGrp="1"/>
          </p:cNvSpPr>
          <p:nvPr>
            <p:ph type="body" sz="quarter" idx="14" hasCustomPrompt="1"/>
          </p:nvPr>
        </p:nvSpPr>
        <p:spPr>
          <a:xfrm>
            <a:off x="1476416" y="2578489"/>
            <a:ext cx="7334521" cy="880790"/>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1800" b="0" i="0" normalizeH="0" baseline="0">
                <a:solidFill>
                  <a:schemeClr val="bg1"/>
                </a:solidFill>
                <a:latin typeface="Acumin Pro" panose="020B0504020202020204" pitchFamily="34" charset="77"/>
              </a:defRPr>
            </a:lvl1pPr>
          </a:lstStyle>
          <a:p>
            <a:pPr lvl="0"/>
            <a:r>
              <a:rPr lang="en-US" dirty="0"/>
              <a:t>Conclusion, call to action or contact information. </a:t>
            </a:r>
            <a:r>
              <a:rPr lang="en-US" dirty="0" err="1"/>
              <a:t>Acumin</a:t>
            </a:r>
            <a:r>
              <a:rPr lang="en-US" dirty="0"/>
              <a:t> Pro Reg 18 pt. Keep it short with bite-size chunks of information.</a:t>
            </a:r>
          </a:p>
        </p:txBody>
      </p:sp>
      <p:pic>
        <p:nvPicPr>
          <p:cNvPr id="26" name="Purdue Logo" descr="Purdue Logo">
            <a:extLst>
              <a:ext uri="{FF2B5EF4-FFF2-40B4-BE49-F238E27FC236}">
                <a16:creationId xmlns:a16="http://schemas.microsoft.com/office/drawing/2014/main" id="{9B76C55F-AF8B-C44C-A4FF-D099B1735D66}"/>
              </a:ext>
            </a:extLst>
          </p:cNvPr>
          <p:cNvPicPr>
            <a:picLocks noChangeAspect="1"/>
          </p:cNvPicPr>
          <p:nvPr userDrawn="1"/>
        </p:nvPicPr>
        <p:blipFill>
          <a:blip r:embed="rId2"/>
          <a:stretch>
            <a:fillRect/>
          </a:stretch>
        </p:blipFill>
        <p:spPr>
          <a:xfrm>
            <a:off x="511824" y="6059043"/>
            <a:ext cx="2544533" cy="341599"/>
          </a:xfrm>
          <a:prstGeom prst="rect">
            <a:avLst/>
          </a:prstGeom>
        </p:spPr>
      </p:pic>
      <p:pic>
        <p:nvPicPr>
          <p:cNvPr id="21" name="Black Triangle">
            <a:extLst>
              <a:ext uri="{FF2B5EF4-FFF2-40B4-BE49-F238E27FC236}">
                <a16:creationId xmlns:a16="http://schemas.microsoft.com/office/drawing/2014/main" id="{237F821D-D4B4-C442-814B-E1605BD7539E}"/>
              </a:ext>
            </a:extLst>
          </p:cNvPr>
          <p:cNvPicPr>
            <a:picLocks noChangeAspect="1"/>
          </p:cNvPicPr>
          <p:nvPr userDrawn="1"/>
        </p:nvPicPr>
        <p:blipFill>
          <a:blip r:embed="rId3"/>
          <a:stretch>
            <a:fillRect/>
          </a:stretch>
        </p:blipFill>
        <p:spPr>
          <a:xfrm>
            <a:off x="9821333" y="0"/>
            <a:ext cx="2370667" cy="6858000"/>
          </a:xfrm>
          <a:prstGeom prst="rect">
            <a:avLst/>
          </a:prstGeom>
        </p:spPr>
      </p:pic>
      <p:sp>
        <p:nvSpPr>
          <p:cNvPr id="22" name="Date">
            <a:extLst>
              <a:ext uri="{FF2B5EF4-FFF2-40B4-BE49-F238E27FC236}">
                <a16:creationId xmlns:a16="http://schemas.microsoft.com/office/drawing/2014/main" id="{F8CD2E15-DFA2-0F4C-8839-A9AD4504A2B8}"/>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4/17/2026</a:t>
            </a:fld>
            <a:endParaRPr lang="en-US" dirty="0"/>
          </a:p>
        </p:txBody>
      </p:sp>
      <p:cxnSp>
        <p:nvCxnSpPr>
          <p:cNvPr id="25" name="Line">
            <a:extLst>
              <a:ext uri="{FF2B5EF4-FFF2-40B4-BE49-F238E27FC236}">
                <a16:creationId xmlns:a16="http://schemas.microsoft.com/office/drawing/2014/main" id="{A45DD0F1-B8FD-0047-817A-E2982F127A6A}"/>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Slide Number">
            <a:extLst>
              <a:ext uri="{FF2B5EF4-FFF2-40B4-BE49-F238E27FC236}">
                <a16:creationId xmlns:a16="http://schemas.microsoft.com/office/drawing/2014/main" id="{ACFC5D5C-1C9B-F148-A910-72ADDA93ABF0}"/>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953237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guide id="7" pos="92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141394" y="964692"/>
            <a:ext cx="791700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41394" y="2638046"/>
            <a:ext cx="7917007" cy="310198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171610" y="6202177"/>
            <a:ext cx="1002933" cy="323968"/>
          </a:xfrm>
          <a:prstGeom prst="rect">
            <a:avLst/>
          </a:prstGeom>
        </p:spPr>
        <p:txBody>
          <a:bodyPr vert="horz" lIns="91440" tIns="45720" rIns="91440" bIns="45720" rtlCol="0" anchor="ctr"/>
          <a:lstStyle>
            <a:lvl1pPr algn="r">
              <a:defRPr sz="1000" b="0" i="0">
                <a:solidFill>
                  <a:schemeClr val="tx1">
                    <a:alpha val="70000"/>
                  </a:schemeClr>
                </a:solidFill>
                <a:latin typeface="Acumin Pro" panose="020B0504020202020204" pitchFamily="34" charset="77"/>
              </a:defRPr>
            </a:lvl1pPr>
          </a:lstStyle>
          <a:p>
            <a:fld id="{E0C8DACD-4E35-4E4C-AC75-C3DE50F04E7E}" type="datetime1">
              <a:rPr lang="en-US" smtClean="0"/>
              <a:pPr/>
              <a:t>4/17/2026</a:t>
            </a:fld>
            <a:endParaRPr lang="en-US" dirty="0"/>
          </a:p>
        </p:txBody>
      </p:sp>
      <p:sp>
        <p:nvSpPr>
          <p:cNvPr id="5" name="Footer Placeholder 4"/>
          <p:cNvSpPr>
            <a:spLocks noGrp="1"/>
          </p:cNvSpPr>
          <p:nvPr>
            <p:ph type="ftr" sz="quarter" idx="3"/>
          </p:nvPr>
        </p:nvSpPr>
        <p:spPr>
          <a:xfrm>
            <a:off x="1137845" y="6219163"/>
            <a:ext cx="6075552"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129911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tx1"/>
                </a:solidFill>
                <a:latin typeface="Acumin Pro Semibold" panose="020B0504020202020204" pitchFamily="34" charset="77"/>
              </a:defRPr>
            </a:lvl1pPr>
          </a:lstStyle>
          <a:p>
            <a:fld id="{8A7A6979-0714-4377-B894-6BE4C2D6E202}" type="slidenum">
              <a:rPr lang="en-US" smtClean="0"/>
              <a:pPr/>
              <a:t>‹#›</a:t>
            </a:fld>
            <a:endParaRPr lang="en-US" dirty="0"/>
          </a:p>
        </p:txBody>
      </p:sp>
      <p:cxnSp>
        <p:nvCxnSpPr>
          <p:cNvPr id="16" name="Straight Connector 15">
            <a:extLst>
              <a:ext uri="{FF2B5EF4-FFF2-40B4-BE49-F238E27FC236}">
                <a16:creationId xmlns:a16="http://schemas.microsoft.com/office/drawing/2014/main" id="{8DFF833F-712C-324A-8187-5455C581BDBA}"/>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5336832"/>
      </p:ext>
    </p:extLst>
  </p:cSld>
  <p:clrMap bg1="lt1" tx1="dk1" bg2="lt2" tx2="dk2" accent1="accent1" accent2="accent2" accent3="accent3" accent4="accent4" accent5="accent5" accent6="accent6" hlink="hlink" folHlink="folHlink"/>
  <p:sldLayoutIdLst>
    <p:sldLayoutId id="2147483725" r:id="rId1"/>
    <p:sldLayoutId id="2147483709" r:id="rId2"/>
    <p:sldLayoutId id="2147483720" r:id="rId3"/>
    <p:sldLayoutId id="2147483721" r:id="rId4"/>
    <p:sldLayoutId id="2147483722" r:id="rId5"/>
    <p:sldLayoutId id="2147483723" r:id="rId6"/>
    <p:sldLayoutId id="2147483724" r:id="rId7"/>
  </p:sldLayoutIdLst>
  <p:hf hdr="0" ftr="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4056">
          <p15:clr>
            <a:srgbClr val="F26B43"/>
          </p15:clr>
        </p15:guide>
        <p15:guide id="4" orient="horz" pos="393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SummerPay@Groups.Purdue.edu"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purdue.edu/hr/paytimepractices/paycontractdates/index.php"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hyperlink" Target="mailto:summerpay@groups.purdue.edu"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SummerPay@Groups.Purdue.edu"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s://sp2010.itap.purdue.edu/businessservices/bstc/courselist/Documents/BPARS%20Sponsored%20Non-Sponsored%20Activities%20Chart.pdf"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 Id="rId5" Type="http://schemas.openxmlformats.org/officeDocument/2006/relationships/image" Target="../media/image19.png"/><Relationship Id="rId4" Type="http://schemas.openxmlformats.org/officeDocument/2006/relationships/hyperlink" Target="https://www.purdue.edu/hr/paytimepractices/summerpay/index.php"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purdue.edu/hr/paytimepractices/summerpay/index.php"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2.xml"/><Relationship Id="rId1" Type="http://schemas.openxmlformats.org/officeDocument/2006/relationships/slideLayout" Target="../slideLayouts/slideLayout3.xml"/><Relationship Id="rId4" Type="http://schemas.openxmlformats.org/officeDocument/2006/relationships/image" Target="../media/image21.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4.xml"/><Relationship Id="rId1" Type="http://schemas.openxmlformats.org/officeDocument/2006/relationships/slideLayout" Target="../slideLayouts/slideLayout3.xml"/><Relationship Id="rId5" Type="http://schemas.openxmlformats.org/officeDocument/2006/relationships/image" Target="../media/image24.png"/><Relationship Id="rId4" Type="http://schemas.openxmlformats.org/officeDocument/2006/relationships/image" Target="../media/image23.png"/></Relationships>
</file>

<file path=ppt/slides/_rels/slide3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7.xml"/><Relationship Id="rId1" Type="http://schemas.openxmlformats.org/officeDocument/2006/relationships/slideLayout" Target="../slideLayouts/slideLayout3.xml"/><Relationship Id="rId5" Type="http://schemas.openxmlformats.org/officeDocument/2006/relationships/image" Target="../media/image28.png"/><Relationship Id="rId4" Type="http://schemas.openxmlformats.org/officeDocument/2006/relationships/image" Target="../media/image27.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purdue.edu/policies/business-finance/iic1.html"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www.purdue.edu/policies/human-resources/c-18.html" TargetMode="External"/><Relationship Id="rId5" Type="http://schemas.openxmlformats.org/officeDocument/2006/relationships/hyperlink" Target="https://www.purdue.edu/policies/human-resources/c-40.html" TargetMode="External"/><Relationship Id="rId4" Type="http://schemas.openxmlformats.org/officeDocument/2006/relationships/hyperlink" Target="https://www.purdue.edu/hr/paytimepractices/comppay/aypaypr.php"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40.xml"/><Relationship Id="rId1" Type="http://schemas.openxmlformats.org/officeDocument/2006/relationships/slideLayout" Target="../slideLayouts/slideLayout3.xml"/><Relationship Id="rId4" Type="http://schemas.openxmlformats.org/officeDocument/2006/relationships/image" Target="../media/image30.png"/></Relationships>
</file>

<file path=ppt/slides/_rels/slide4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1.xml"/><Relationship Id="rId1" Type="http://schemas.openxmlformats.org/officeDocument/2006/relationships/slideLayout" Target="../slideLayouts/slideLayout3.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mailto:payrollpayments@purdue.edu" TargetMode="External"/><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hyperlink" Target="mailto:payrollpayments@purdue.edu" TargetMode="External"/><Relationship Id="rId2" Type="http://schemas.openxmlformats.org/officeDocument/2006/relationships/notesSlide" Target="../notesSlides/notesSlide44.xml"/><Relationship Id="rId1" Type="http://schemas.openxmlformats.org/officeDocument/2006/relationships/slideLayout" Target="../slideLayouts/slideLayout3.xml"/><Relationship Id="rId5" Type="http://schemas.openxmlformats.org/officeDocument/2006/relationships/image" Target="../media/image36.png"/><Relationship Id="rId4" Type="http://schemas.openxmlformats.org/officeDocument/2006/relationships/image" Target="../media/image35.png"/></Relationships>
</file>

<file path=ppt/slides/_rels/slide45.xml.rels><?xml version="1.0" encoding="UTF-8" standalone="yes"?>
<Relationships xmlns="http://schemas.openxmlformats.org/package/2006/relationships"><Relationship Id="rId3" Type="http://schemas.openxmlformats.org/officeDocument/2006/relationships/hyperlink" Target="mailto:payrollpayments@purdue.edu" TargetMode="External"/><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purdue.edu/hr/paytimepractices/paycontractdates/index.php" TargetMode="External"/><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hyperlink" Target="https://www.purdue.edu/business/mas/costing/effortrep/index.php" TargetMode="External"/><Relationship Id="rId2" Type="http://schemas.openxmlformats.org/officeDocument/2006/relationships/notesSlide" Target="../notesSlides/notesSlide50.xml"/><Relationship Id="rId1" Type="http://schemas.openxmlformats.org/officeDocument/2006/relationships/slideLayout" Target="../slideLayouts/slideLayout3.xml"/><Relationship Id="rId6" Type="http://schemas.openxmlformats.org/officeDocument/2006/relationships/image" Target="../media/image37.png"/><Relationship Id="rId5" Type="http://schemas.openxmlformats.org/officeDocument/2006/relationships/hyperlink" Target="https://www.purdue.edu/hr/paytimepractices/summerpay/index.php" TargetMode="External"/><Relationship Id="rId4" Type="http://schemas.openxmlformats.org/officeDocument/2006/relationships/hyperlink" Target="https://sp2010.itap.purdue.edu/businessservices/bstc/courselist/Documents/BPARS%20Sponsored%20Non-Sponsored%20Activities%20Chart.pdf"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mailto:Paspec@purdue.edu" TargetMode="External"/><Relationship Id="rId2" Type="http://schemas.openxmlformats.org/officeDocument/2006/relationships/notesSlide" Target="../notesSlides/notesSlide51.xml"/><Relationship Id="rId1" Type="http://schemas.openxmlformats.org/officeDocument/2006/relationships/slideLayout" Target="../slideLayouts/slideLayout3.xml"/><Relationship Id="rId6" Type="http://schemas.openxmlformats.org/officeDocument/2006/relationships/hyperlink" Target="mailto:Paspec@Purdue.edu" TargetMode="External"/><Relationship Id="rId5" Type="http://schemas.openxmlformats.org/officeDocument/2006/relationships/hyperlink" Target="mailto:SummerPay@purdue.edu" TargetMode="External"/><Relationship Id="rId4" Type="http://schemas.openxmlformats.org/officeDocument/2006/relationships/hyperlink" Target="mailto:SummerPay@groups.purdue.edu" TargetMode="Externa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one.purdue.edu/"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s://www.purdue.edu/hr/paytimepractices/summerpay/index.ph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purdue.edu/hr/paytimepractices/overpayment-collection.php"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CB62EA1-7116-BF42-8437-9E04958ED88F}"/>
              </a:ext>
            </a:extLst>
          </p:cNvPr>
          <p:cNvSpPr>
            <a:spLocks noGrp="1"/>
          </p:cNvSpPr>
          <p:nvPr>
            <p:ph type="ctrTitle"/>
          </p:nvPr>
        </p:nvSpPr>
        <p:spPr>
          <a:xfrm>
            <a:off x="2530257" y="3219190"/>
            <a:ext cx="6664497" cy="1693100"/>
          </a:xfrm>
        </p:spPr>
        <p:txBody>
          <a:bodyPr/>
          <a:lstStyle/>
          <a:p>
            <a:r>
              <a:rPr lang="en-US" sz="6600" dirty="0"/>
              <a:t> </a:t>
            </a:r>
            <a:br>
              <a:rPr lang="en-US" sz="6600" dirty="0"/>
            </a:br>
            <a:r>
              <a:rPr lang="en-US" sz="6600" dirty="0"/>
              <a:t>SUMMER PAY 2026 </a:t>
            </a:r>
          </a:p>
        </p:txBody>
      </p:sp>
      <p:sp>
        <p:nvSpPr>
          <p:cNvPr id="3" name="Subtitle">
            <a:extLst>
              <a:ext uri="{FF2B5EF4-FFF2-40B4-BE49-F238E27FC236}">
                <a16:creationId xmlns:a16="http://schemas.microsoft.com/office/drawing/2014/main" id="{040BF977-41B9-4741-9AD1-BADE3621EF6F}"/>
              </a:ext>
            </a:extLst>
          </p:cNvPr>
          <p:cNvSpPr>
            <a:spLocks noGrp="1"/>
          </p:cNvSpPr>
          <p:nvPr>
            <p:ph type="subTitle" idx="1"/>
          </p:nvPr>
        </p:nvSpPr>
        <p:spPr>
          <a:xfrm>
            <a:off x="4626754" y="4497185"/>
            <a:ext cx="5544855" cy="990015"/>
          </a:xfrm>
        </p:spPr>
        <p:txBody>
          <a:bodyPr/>
          <a:lstStyle/>
          <a:p>
            <a:endParaRPr lang="en-US" sz="2800" dirty="0"/>
          </a:p>
          <a:p>
            <a:r>
              <a:rPr lang="en-US" sz="2800" dirty="0"/>
              <a:t> Business Offices and Payroll Centers</a:t>
            </a:r>
          </a:p>
        </p:txBody>
      </p:sp>
      <p:sp>
        <p:nvSpPr>
          <p:cNvPr id="4" name="Date">
            <a:extLst>
              <a:ext uri="{FF2B5EF4-FFF2-40B4-BE49-F238E27FC236}">
                <a16:creationId xmlns:a16="http://schemas.microsoft.com/office/drawing/2014/main" id="{8A3062CE-1294-654B-BACD-E8DBCB75EE42}"/>
              </a:ext>
            </a:extLst>
          </p:cNvPr>
          <p:cNvSpPr>
            <a:spLocks noGrp="1"/>
          </p:cNvSpPr>
          <p:nvPr>
            <p:ph type="dt" sz="half" idx="10"/>
          </p:nvPr>
        </p:nvSpPr>
        <p:spPr/>
        <p:txBody>
          <a:bodyPr/>
          <a:lstStyle/>
          <a:p>
            <a:fld id="{049DC8E1-D369-0F48-9062-BB068AFD07CE}" type="datetime1">
              <a:rPr lang="en-US" smtClean="0"/>
              <a:pPr/>
              <a:t>4/17/2026</a:t>
            </a:fld>
            <a:endParaRPr lang="en-US" dirty="0"/>
          </a:p>
        </p:txBody>
      </p:sp>
      <p:sp>
        <p:nvSpPr>
          <p:cNvPr id="5" name="Slide Number">
            <a:extLst>
              <a:ext uri="{FF2B5EF4-FFF2-40B4-BE49-F238E27FC236}">
                <a16:creationId xmlns:a16="http://schemas.microsoft.com/office/drawing/2014/main" id="{6EF953D1-F91B-A64B-A20E-31F2EF786B09}"/>
              </a:ext>
            </a:extLst>
          </p:cNvPr>
          <p:cNvSpPr>
            <a:spLocks noGrp="1"/>
          </p:cNvSpPr>
          <p:nvPr>
            <p:ph type="sldNum" sz="quarter" idx="12"/>
          </p:nvPr>
        </p:nvSpPr>
        <p:spPr/>
        <p:txBody>
          <a:bodyPr/>
          <a:lstStyle/>
          <a:p>
            <a:fld id="{8A7A6979-0714-4377-B894-6BE4C2D6E202}" type="slidenum">
              <a:rPr lang="en-US" smtClean="0"/>
              <a:pPr/>
              <a:t>1</a:t>
            </a:fld>
            <a:endParaRPr lang="en-US" dirty="0"/>
          </a:p>
        </p:txBody>
      </p:sp>
    </p:spTree>
    <p:extLst>
      <p:ext uri="{BB962C8B-B14F-4D97-AF65-F5344CB8AC3E}">
        <p14:creationId xmlns:p14="http://schemas.microsoft.com/office/powerpoint/2010/main" val="4145063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9047" y="442674"/>
            <a:ext cx="8994881" cy="512448"/>
          </a:xfrm>
        </p:spPr>
        <p:txBody>
          <a:bodyPr/>
          <a:lstStyle/>
          <a:p>
            <a:r>
              <a:rPr lang="en-US" dirty="0"/>
              <a:t>Summer Pay  Business Office  &amp; Payroll Centers</a:t>
            </a:r>
          </a:p>
        </p:txBody>
      </p:sp>
      <p:sp>
        <p:nvSpPr>
          <p:cNvPr id="3" name="Subtitle 2"/>
          <p:cNvSpPr>
            <a:spLocks noGrp="1"/>
          </p:cNvSpPr>
          <p:nvPr>
            <p:ph type="subTitle" idx="1"/>
          </p:nvPr>
        </p:nvSpPr>
        <p:spPr>
          <a:xfrm>
            <a:off x="1489618" y="1345167"/>
            <a:ext cx="7321993" cy="338554"/>
          </a:xfrm>
        </p:spPr>
        <p:txBody>
          <a:bodyPr/>
          <a:lstStyle/>
          <a:p>
            <a:r>
              <a:rPr lang="en-US" dirty="0"/>
              <a:t>Business Office &amp; Payroll Centers responsibilities </a:t>
            </a:r>
          </a:p>
        </p:txBody>
      </p:sp>
      <p:sp>
        <p:nvSpPr>
          <p:cNvPr id="4" name="Text Placeholder 3"/>
          <p:cNvSpPr>
            <a:spLocks noGrp="1"/>
          </p:cNvSpPr>
          <p:nvPr>
            <p:ph type="body" sz="quarter" idx="14"/>
          </p:nvPr>
        </p:nvSpPr>
        <p:spPr>
          <a:xfrm>
            <a:off x="1729047" y="1962540"/>
            <a:ext cx="8065573" cy="3723365"/>
          </a:xfrm>
        </p:spPr>
        <p:txBody>
          <a:bodyPr>
            <a:normAutofit fontScale="92500" lnSpcReduction="10000"/>
          </a:bodyPr>
          <a:lstStyle/>
          <a:p>
            <a:pPr marL="0" indent="0">
              <a:buNone/>
            </a:pPr>
            <a:endParaRPr lang="en-US" dirty="0"/>
          </a:p>
          <a:p>
            <a:r>
              <a:rPr lang="en-US" dirty="0"/>
              <a:t>Ensure appropriate payroll calendars are completed for academic-year employees who will work during the summer period.</a:t>
            </a:r>
          </a:p>
          <a:p>
            <a:endParaRPr lang="en-US" dirty="0"/>
          </a:p>
          <a:p>
            <a:r>
              <a:rPr lang="en-US" dirty="0"/>
              <a:t>Route to the faculty for review and submit the calendar to Payroll. </a:t>
            </a:r>
          </a:p>
          <a:p>
            <a:endParaRPr lang="en-US" dirty="0"/>
          </a:p>
          <a:p>
            <a:r>
              <a:rPr lang="en-US" dirty="0"/>
              <a:t>Consult with Sponsored Program Services regarding agency funding stipulations for faculty and staff engaged in a sponsored project to ensure all charges during the summer period are allowable.</a:t>
            </a:r>
          </a:p>
          <a:p>
            <a:endParaRPr lang="en-US" dirty="0"/>
          </a:p>
          <a:p>
            <a:r>
              <a:rPr lang="en-US" dirty="0"/>
              <a:t>Ensure salaries for academic-year employees who work on a sponsored project during the summer period are recorded in accordance with the sponsored project agreement and compensated based on the institutional base salary.</a:t>
            </a:r>
          </a:p>
          <a:p>
            <a:endParaRPr lang="en-US" dirty="0"/>
          </a:p>
          <a:p>
            <a:r>
              <a:rPr lang="en-US" dirty="0"/>
              <a:t>Advise on Summer Pay in SEEMLESS and ECP concerns.</a:t>
            </a:r>
          </a:p>
          <a:p>
            <a:endParaRPr lang="en-US" dirty="0"/>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10</a:t>
            </a:fld>
            <a:endParaRPr lang="en-US" dirty="0"/>
          </a:p>
        </p:txBody>
      </p:sp>
    </p:spTree>
    <p:extLst>
      <p:ext uri="{BB962C8B-B14F-4D97-AF65-F5344CB8AC3E}">
        <p14:creationId xmlns:p14="http://schemas.microsoft.com/office/powerpoint/2010/main" val="1007693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5644" y="442674"/>
            <a:ext cx="11070930" cy="498598"/>
          </a:xfrm>
        </p:spPr>
        <p:txBody>
          <a:bodyPr/>
          <a:lstStyle/>
          <a:p>
            <a:r>
              <a:rPr lang="en-US" dirty="0">
                <a:latin typeface="Acumin Pro ExtraCondensed"/>
              </a:rPr>
              <a:t>Business Office &amp; Employment Center Access </a:t>
            </a:r>
          </a:p>
        </p:txBody>
      </p:sp>
      <p:sp>
        <p:nvSpPr>
          <p:cNvPr id="4" name="Text Placeholder 3"/>
          <p:cNvSpPr>
            <a:spLocks noGrp="1"/>
          </p:cNvSpPr>
          <p:nvPr>
            <p:ph type="body" sz="quarter" idx="14"/>
          </p:nvPr>
        </p:nvSpPr>
        <p:spPr>
          <a:xfrm>
            <a:off x="731520" y="766617"/>
            <a:ext cx="10567592" cy="5039272"/>
          </a:xfrm>
        </p:spPr>
        <p:txBody>
          <a:bodyPr vert="horz" lIns="0" tIns="0" rIns="0" bIns="0" rtlCol="0" anchor="t">
            <a:normAutofit/>
          </a:bodyPr>
          <a:lstStyle/>
          <a:p>
            <a:pPr>
              <a:spcBef>
                <a:spcPts val="600"/>
              </a:spcBef>
              <a:spcAft>
                <a:spcPts val="900"/>
              </a:spcAft>
            </a:pPr>
            <a:endParaRPr lang="en-US" b="1" u="sng" dirty="0"/>
          </a:p>
          <a:p>
            <a:pPr>
              <a:spcBef>
                <a:spcPts val="600"/>
              </a:spcBef>
              <a:spcAft>
                <a:spcPts val="900"/>
              </a:spcAft>
            </a:pPr>
            <a:endParaRPr lang="en-US" b="1" u="sng" dirty="0"/>
          </a:p>
          <a:p>
            <a:pPr>
              <a:spcBef>
                <a:spcPts val="600"/>
              </a:spcBef>
              <a:spcAft>
                <a:spcPts val="900"/>
              </a:spcAft>
            </a:pPr>
            <a:endParaRPr lang="en-US" b="1" u="sng" dirty="0"/>
          </a:p>
          <a:p>
            <a:pPr>
              <a:spcBef>
                <a:spcPts val="600"/>
              </a:spcBef>
              <a:spcAft>
                <a:spcPts val="900"/>
              </a:spcAft>
            </a:pPr>
            <a:r>
              <a:rPr lang="en-US" sz="2000" b="1" u="sng" dirty="0">
                <a:latin typeface="Acumin Pro"/>
              </a:rPr>
              <a:t>Access to SEEMLESS </a:t>
            </a:r>
            <a:r>
              <a:rPr lang="en-US" sz="2000" dirty="0">
                <a:latin typeface="Acumin Pro"/>
              </a:rPr>
              <a:t>will be determined by the user’s roles </a:t>
            </a:r>
            <a:endParaRPr lang="en-US" sz="2000" dirty="0">
              <a:highlight>
                <a:srgbClr val="FFFF00"/>
              </a:highlight>
              <a:latin typeface="Acumin Pro"/>
            </a:endParaRPr>
          </a:p>
          <a:p>
            <a:pPr marL="822960" indent="-342900">
              <a:spcBef>
                <a:spcPts val="600"/>
              </a:spcBef>
              <a:spcAft>
                <a:spcPts val="600"/>
              </a:spcAft>
              <a:buSzPct val="100000"/>
              <a:buFont typeface="Arial" panose="020B0604020202020204" pitchFamily="34" charset="0"/>
              <a:buChar char="•"/>
            </a:pPr>
            <a:r>
              <a:rPr lang="en-US" sz="2000" dirty="0">
                <a:latin typeface="Acumin Pro"/>
              </a:rPr>
              <a:t>Roles would be assigned to users with Z_PU_ECP_ACCT_MNGMT or Z_PU_ECP_BUDGET </a:t>
            </a:r>
            <a:r>
              <a:rPr lang="en-US" sz="2000" u="sng" dirty="0">
                <a:latin typeface="Acumin Pro"/>
              </a:rPr>
              <a:t>in conjunction with fiscal approver roles</a:t>
            </a:r>
            <a:r>
              <a:rPr lang="en-US" sz="2000" dirty="0">
                <a:latin typeface="Acumin Pro"/>
              </a:rPr>
              <a:t>.  </a:t>
            </a:r>
          </a:p>
          <a:p>
            <a:pPr marL="822960" indent="-342900">
              <a:spcBef>
                <a:spcPts val="600"/>
              </a:spcBef>
              <a:buSzPct val="100000"/>
              <a:buFont typeface="Arial" panose="020B0604020202020204" pitchFamily="34" charset="0"/>
              <a:buChar char="•"/>
            </a:pPr>
            <a:r>
              <a:rPr lang="en-US" sz="2000" dirty="0">
                <a:latin typeface="Acumin Pro"/>
              </a:rPr>
              <a:t>If you need access, send the request to </a:t>
            </a:r>
            <a:r>
              <a:rPr lang="en-US" sz="2000" b="1" dirty="0">
                <a:solidFill>
                  <a:srgbClr val="00B050"/>
                </a:solidFill>
                <a:latin typeface="Acumin Pro"/>
                <a:hlinkClick r:id="rId3"/>
              </a:rPr>
              <a:t>SummerPay@Groups.Purdue.edu</a:t>
            </a:r>
            <a:r>
              <a:rPr lang="en-US" sz="2000" b="1" dirty="0">
                <a:solidFill>
                  <a:srgbClr val="00B050"/>
                </a:solidFill>
                <a:latin typeface="Acumin Pro"/>
              </a:rPr>
              <a:t>. </a:t>
            </a:r>
          </a:p>
          <a:p>
            <a:pPr marL="1005840" lvl="1" indent="-342900">
              <a:spcBef>
                <a:spcPts val="600"/>
              </a:spcBef>
              <a:buSzPct val="100000"/>
            </a:pPr>
            <a:r>
              <a:rPr lang="en-US" b="1" dirty="0"/>
              <a:t>P</a:t>
            </a:r>
          </a:p>
          <a:p>
            <a:pPr marL="1805940" lvl="5" indent="-285750">
              <a:lnSpc>
                <a:spcPct val="120000"/>
              </a:lnSpc>
              <a:spcAft>
                <a:spcPts val="600"/>
              </a:spcAft>
              <a:buSzPct val="100000"/>
              <a:buFont typeface="Wingdings" panose="05000000000000000000" pitchFamily="2" charset="2"/>
              <a:buChar char="ü"/>
            </a:pPr>
            <a:r>
              <a:rPr lang="en-US" b="1" dirty="0"/>
              <a:t>Pl  </a:t>
            </a:r>
          </a:p>
          <a:p>
            <a:endParaRPr lang="en-US" sz="7600" b="1" u="sng" dirty="0"/>
          </a:p>
        </p:txBody>
      </p:sp>
      <p:sp>
        <p:nvSpPr>
          <p:cNvPr id="3" name="TextBox 2"/>
          <p:cNvSpPr txBox="1"/>
          <p:nvPr/>
        </p:nvSpPr>
        <p:spPr>
          <a:xfrm>
            <a:off x="1868123" y="3621633"/>
            <a:ext cx="8855806" cy="2092881"/>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v"/>
            </a:pPr>
            <a:endParaRPr lang="en-US" sz="2000" dirty="0">
              <a:solidFill>
                <a:schemeClr val="bg1"/>
              </a:solidFill>
            </a:endParaRPr>
          </a:p>
          <a:p>
            <a:pPr marL="285750" indent="-285750">
              <a:buFont typeface="Wingdings" panose="05000000000000000000" pitchFamily="2" charset="2"/>
              <a:buChar char="v"/>
            </a:pPr>
            <a:r>
              <a:rPr lang="en-US" sz="2000" i="1" dirty="0">
                <a:solidFill>
                  <a:schemeClr val="bg1"/>
                </a:solidFill>
              </a:rPr>
              <a:t>Please include the following with the request to process:</a:t>
            </a:r>
          </a:p>
          <a:p>
            <a:pPr>
              <a:spcBef>
                <a:spcPts val="1200"/>
              </a:spcBef>
            </a:pPr>
            <a:r>
              <a:rPr lang="en-US" sz="2000" i="1" dirty="0">
                <a:solidFill>
                  <a:schemeClr val="bg1"/>
                </a:solidFill>
              </a:rPr>
              <a:t>	1.  </a:t>
            </a:r>
            <a:r>
              <a:rPr lang="en-US" sz="2000" i="1" dirty="0">
                <a:solidFill>
                  <a:schemeClr val="bg1"/>
                </a:solidFill>
                <a:latin typeface="Acumin Pro" panose="020B0504020202020204"/>
              </a:rPr>
              <a:t>The</a:t>
            </a:r>
            <a:r>
              <a:rPr lang="en-US" sz="2000" i="1" dirty="0">
                <a:solidFill>
                  <a:schemeClr val="bg1"/>
                </a:solidFill>
              </a:rPr>
              <a:t> Name and PERNR of the Business Office/Employment Center employee</a:t>
            </a:r>
          </a:p>
          <a:p>
            <a:r>
              <a:rPr lang="en-US" sz="2000" i="1" dirty="0">
                <a:solidFill>
                  <a:schemeClr val="bg1"/>
                </a:solidFill>
              </a:rPr>
              <a:t>	2.  The list of Cost Centers the employee will be responsible for in SEEMLESS</a:t>
            </a:r>
          </a:p>
          <a:p>
            <a:r>
              <a:rPr lang="en-US" sz="2000" i="1" dirty="0">
                <a:solidFill>
                  <a:schemeClr val="bg1"/>
                </a:solidFill>
              </a:rPr>
              <a:t>	3.  Type of access you are needing – Summer Pay and/or Effort reporting</a:t>
            </a:r>
          </a:p>
          <a:p>
            <a:endParaRPr lang="en-US" sz="2000" i="1" dirty="0">
              <a:solidFill>
                <a:schemeClr val="bg1"/>
              </a:solidFill>
            </a:endParaRPr>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11</a:t>
            </a:fld>
            <a:endParaRPr lang="en-US" dirty="0"/>
          </a:p>
        </p:txBody>
      </p:sp>
    </p:spTree>
    <p:extLst>
      <p:ext uri="{BB962C8B-B14F-4D97-AF65-F5344CB8AC3E}">
        <p14:creationId xmlns:p14="http://schemas.microsoft.com/office/powerpoint/2010/main" val="3609370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9047" y="290945"/>
            <a:ext cx="8994881" cy="997196"/>
          </a:xfrm>
        </p:spPr>
        <p:txBody>
          <a:bodyPr/>
          <a:lstStyle/>
          <a:p>
            <a:r>
              <a:rPr lang="en-US" dirty="0"/>
              <a:t>Faculty Responsibilities</a:t>
            </a:r>
            <a:br>
              <a:rPr lang="en-US" dirty="0"/>
            </a:br>
            <a:endParaRPr lang="en-US" dirty="0"/>
          </a:p>
        </p:txBody>
      </p:sp>
      <p:sp>
        <p:nvSpPr>
          <p:cNvPr id="3" name="Subtitle 2"/>
          <p:cNvSpPr>
            <a:spLocks noGrp="1"/>
          </p:cNvSpPr>
          <p:nvPr>
            <p:ph type="subTitle" idx="1"/>
          </p:nvPr>
        </p:nvSpPr>
        <p:spPr>
          <a:xfrm>
            <a:off x="1489618" y="1345167"/>
            <a:ext cx="7321993" cy="338554"/>
          </a:xfrm>
        </p:spPr>
        <p:txBody>
          <a:bodyPr/>
          <a:lstStyle/>
          <a:p>
            <a:r>
              <a:rPr lang="en-US" i="1" dirty="0"/>
              <a:t>Faculty responsibilities:</a:t>
            </a:r>
          </a:p>
        </p:txBody>
      </p:sp>
      <p:sp>
        <p:nvSpPr>
          <p:cNvPr id="4" name="Text Placeholder 3"/>
          <p:cNvSpPr>
            <a:spLocks noGrp="1"/>
          </p:cNvSpPr>
          <p:nvPr>
            <p:ph type="body" sz="quarter" idx="14"/>
          </p:nvPr>
        </p:nvSpPr>
        <p:spPr>
          <a:xfrm>
            <a:off x="1729047" y="1962541"/>
            <a:ext cx="8065573" cy="2961797"/>
          </a:xfrm>
        </p:spPr>
        <p:txBody>
          <a:bodyPr/>
          <a:lstStyle/>
          <a:p>
            <a:pPr marL="0" indent="0">
              <a:buNone/>
            </a:pPr>
            <a:endParaRPr lang="en-US" dirty="0"/>
          </a:p>
          <a:p>
            <a:r>
              <a:rPr lang="en-US" dirty="0"/>
              <a:t>Create calendars (for self and subordinates) for academic-year employees who will work during the summer period.</a:t>
            </a:r>
          </a:p>
          <a:p>
            <a:endParaRPr lang="en-US" dirty="0"/>
          </a:p>
          <a:p>
            <a:r>
              <a:rPr lang="en-US" dirty="0"/>
              <a:t>Route to the Business office for approval and submission to payroll.   Faculty do not have the option to submit directly to payroll. </a:t>
            </a:r>
            <a:r>
              <a:rPr lang="en-US" b="1" dirty="0">
                <a:solidFill>
                  <a:srgbClr val="FF0000"/>
                </a:solidFill>
              </a:rPr>
              <a:t>Only the Business office can submit the Calendars.  </a:t>
            </a:r>
          </a:p>
          <a:p>
            <a:endParaRPr lang="en-US" dirty="0"/>
          </a:p>
          <a:p>
            <a:r>
              <a:rPr lang="en-US" dirty="0"/>
              <a:t>Review and approve calendars created by the Business office. </a:t>
            </a:r>
          </a:p>
          <a:p>
            <a:endParaRPr lang="en-US" dirty="0"/>
          </a:p>
          <a:p>
            <a:endParaRPr lang="en-US" dirty="0"/>
          </a:p>
          <a:p>
            <a:endParaRPr lang="en-US" dirty="0"/>
          </a:p>
          <a:p>
            <a:endParaRPr lang="en-US" dirty="0"/>
          </a:p>
          <a:p>
            <a:endParaRPr lang="en-US" dirty="0"/>
          </a:p>
          <a:p>
            <a:pPr marL="0" indent="0">
              <a:buNone/>
            </a:pPr>
            <a:endParaRPr lang="en-US" dirty="0"/>
          </a:p>
          <a:p>
            <a:endParaRPr lang="en-US" dirty="0"/>
          </a:p>
          <a:p>
            <a:endParaRPr lang="en-US" dirty="0"/>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12</a:t>
            </a:fld>
            <a:endParaRPr lang="en-US" dirty="0"/>
          </a:p>
        </p:txBody>
      </p:sp>
    </p:spTree>
    <p:extLst>
      <p:ext uri="{BB962C8B-B14F-4D97-AF65-F5344CB8AC3E}">
        <p14:creationId xmlns:p14="http://schemas.microsoft.com/office/powerpoint/2010/main" val="248556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99D5A-9AB3-D517-2BA5-E09DEB7F4AA8}"/>
              </a:ext>
            </a:extLst>
          </p:cNvPr>
          <p:cNvSpPr>
            <a:spLocks noGrp="1"/>
          </p:cNvSpPr>
          <p:nvPr>
            <p:ph type="ctrTitle"/>
          </p:nvPr>
        </p:nvSpPr>
        <p:spPr>
          <a:xfrm>
            <a:off x="1488156" y="1626244"/>
            <a:ext cx="7911945" cy="1495794"/>
          </a:xfrm>
        </p:spPr>
        <p:txBody>
          <a:bodyPr/>
          <a:lstStyle/>
          <a:p>
            <a:r>
              <a:rPr lang="en-US" dirty="0"/>
              <a:t>Creating the Calendar</a:t>
            </a:r>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13</a:t>
            </a:fld>
            <a:endParaRPr lang="en-US" dirty="0"/>
          </a:p>
        </p:txBody>
      </p:sp>
    </p:spTree>
    <p:extLst>
      <p:ext uri="{BB962C8B-B14F-4D97-AF65-F5344CB8AC3E}">
        <p14:creationId xmlns:p14="http://schemas.microsoft.com/office/powerpoint/2010/main" val="3990273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F64D94D-85E8-384B-8C78-D46E5E5094E2}"/>
              </a:ext>
            </a:extLst>
          </p:cNvPr>
          <p:cNvSpPr>
            <a:spLocks noGrp="1"/>
          </p:cNvSpPr>
          <p:nvPr>
            <p:ph type="ctrTitle"/>
          </p:nvPr>
        </p:nvSpPr>
        <p:spPr/>
        <p:txBody>
          <a:bodyPr/>
          <a:lstStyle/>
          <a:p>
            <a:r>
              <a:rPr lang="en-US" dirty="0"/>
              <a:t>Create Calendar - 1</a:t>
            </a: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305098"/>
            <a:ext cx="9634449" cy="4547062"/>
          </a:xfrm>
        </p:spPr>
        <p:txBody>
          <a:bodyPr>
            <a:normAutofit lnSpcReduction="10000"/>
          </a:bodyPr>
          <a:lstStyle/>
          <a:p>
            <a:r>
              <a:rPr lang="en-US" sz="2400" dirty="0"/>
              <a:t>Access SEEMLESS through the OnePurdue Portal</a:t>
            </a:r>
          </a:p>
          <a:p>
            <a:endParaRPr lang="en-US" sz="2400" dirty="0"/>
          </a:p>
          <a:p>
            <a:r>
              <a:rPr lang="en-US" sz="2400" dirty="0"/>
              <a:t>Select Faculty Management  </a:t>
            </a:r>
          </a:p>
          <a:p>
            <a:endParaRPr lang="en-US" sz="2400" dirty="0"/>
          </a:p>
          <a:p>
            <a:r>
              <a:rPr lang="en-US" sz="2400" dirty="0"/>
              <a:t>Search by either My Cost Centers or All Faculty Information </a:t>
            </a:r>
          </a:p>
          <a:p>
            <a:endParaRPr lang="en-US" sz="2400" dirty="0"/>
          </a:p>
          <a:p>
            <a:pPr marL="822960">
              <a:buFont typeface="Arial" panose="020B0604020202020204" pitchFamily="34" charset="0"/>
              <a:buChar char="•"/>
            </a:pPr>
            <a:r>
              <a:rPr lang="en-US" sz="2400" dirty="0"/>
              <a:t>All PERNRs associated with the faculty will appear.   SEEMLESS defaults to the MAIN appointment.  </a:t>
            </a:r>
          </a:p>
          <a:p>
            <a:pPr marL="822960">
              <a:buFont typeface="Arial" panose="020B0604020202020204" pitchFamily="34" charset="0"/>
              <a:buChar char="•"/>
            </a:pPr>
            <a:endParaRPr lang="en-US" sz="2400" dirty="0"/>
          </a:p>
          <a:p>
            <a:pPr marL="822960">
              <a:buFont typeface="Arial" panose="020B0604020202020204" pitchFamily="34" charset="0"/>
              <a:buChar char="•"/>
            </a:pPr>
            <a:r>
              <a:rPr lang="en-US" sz="2400" b="1" i="1" u="sng" dirty="0">
                <a:solidFill>
                  <a:srgbClr val="C00000"/>
                </a:solidFill>
              </a:rPr>
              <a:t>IMPORTANT NOTE:  </a:t>
            </a:r>
            <a:r>
              <a:rPr lang="en-US" sz="2400" i="1" dirty="0">
                <a:solidFill>
                  <a:srgbClr val="C00000"/>
                </a:solidFill>
              </a:rPr>
              <a:t>Business offices need to ensure that the total Summer Pay does not exceed 1.0 FTE across </a:t>
            </a:r>
            <a:r>
              <a:rPr lang="en-US" sz="2400" i="1" u="sng" dirty="0">
                <a:solidFill>
                  <a:srgbClr val="C00000"/>
                </a:solidFill>
              </a:rPr>
              <a:t>all PERNRs </a:t>
            </a:r>
            <a:r>
              <a:rPr lang="en-US" sz="2400" i="1" dirty="0">
                <a:solidFill>
                  <a:srgbClr val="C00000"/>
                </a:solidFill>
              </a:rPr>
              <a:t>for any individual.</a:t>
            </a:r>
            <a:endParaRPr lang="en-US" i="1" dirty="0">
              <a:solidFill>
                <a:srgbClr val="C00000"/>
              </a:solidFill>
            </a:endParaRPr>
          </a:p>
          <a:p>
            <a:pPr marL="822960">
              <a:buFont typeface="Arial" panose="020B0604020202020204" pitchFamily="34" charset="0"/>
              <a:buChar char="•"/>
            </a:pPr>
            <a:endParaRPr lang="en-US" dirty="0"/>
          </a:p>
          <a:p>
            <a:pPr marL="548640" indent="0">
              <a:buNone/>
            </a:pPr>
            <a:r>
              <a:rPr lang="en-US" i="1" dirty="0">
                <a:solidFill>
                  <a:srgbClr val="FF0000"/>
                </a:solidFill>
              </a:rPr>
              <a:t> </a:t>
            </a:r>
          </a:p>
          <a:p>
            <a:endParaRPr lang="en-US" dirty="0"/>
          </a:p>
          <a:p>
            <a:pPr lvl="0"/>
            <a:endParaRPr lang="en-US" dirty="0"/>
          </a:p>
          <a:p>
            <a:pPr indent="-285750">
              <a:buFont typeface="Wingdings" panose="05000000000000000000" pitchFamily="2" charset="2"/>
              <a:buChar char="§"/>
            </a:pPr>
            <a:endParaRPr lang="en-US" dirty="0"/>
          </a:p>
          <a:p>
            <a:pPr indent="-285750">
              <a:buFont typeface="Wingdings" panose="05000000000000000000" pitchFamily="2" charset="2"/>
              <a:buChar char="§"/>
            </a:pPr>
            <a:endParaRPr lang="en-US" dirty="0"/>
          </a:p>
          <a:p>
            <a:pPr lvl="0"/>
            <a:endParaRPr lang="en-US" dirty="0"/>
          </a:p>
        </p:txBody>
      </p:sp>
      <p:pic>
        <p:nvPicPr>
          <p:cNvPr id="8" name="Picture 7" descr="Screenshot of the My Cost Centers and All Faculty Tab links.">
            <a:extLst>
              <a:ext uri="{FF2B5EF4-FFF2-40B4-BE49-F238E27FC236}">
                <a16:creationId xmlns:a16="http://schemas.microsoft.com/office/drawing/2014/main" id="{98C0C731-CC90-B686-1EE6-6EA0850E7656}"/>
              </a:ext>
            </a:extLst>
          </p:cNvPr>
          <p:cNvPicPr>
            <a:picLocks noChangeAspect="1"/>
          </p:cNvPicPr>
          <p:nvPr/>
        </p:nvPicPr>
        <p:blipFill>
          <a:blip r:embed="rId3"/>
          <a:stretch>
            <a:fillRect/>
          </a:stretch>
        </p:blipFill>
        <p:spPr>
          <a:xfrm>
            <a:off x="8428224" y="1801259"/>
            <a:ext cx="2870888" cy="715530"/>
          </a:xfrm>
          <a:prstGeom prst="rect">
            <a:avLst/>
          </a:prstGeom>
        </p:spPr>
      </p:pic>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14</a:t>
            </a:fld>
            <a:endParaRPr lang="en-US" dirty="0"/>
          </a:p>
        </p:txBody>
      </p:sp>
    </p:spTree>
    <p:extLst>
      <p:ext uri="{BB962C8B-B14F-4D97-AF65-F5344CB8AC3E}">
        <p14:creationId xmlns:p14="http://schemas.microsoft.com/office/powerpoint/2010/main" val="2125310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4DE58-8ECB-1E57-FBFA-591F5CD42582}"/>
              </a:ext>
            </a:extLst>
          </p:cNvPr>
          <p:cNvSpPr>
            <a:spLocks noGrp="1"/>
          </p:cNvSpPr>
          <p:nvPr>
            <p:ph type="ctrTitle"/>
          </p:nvPr>
        </p:nvSpPr>
        <p:spPr>
          <a:xfrm>
            <a:off x="1489619" y="442674"/>
            <a:ext cx="9234310" cy="1994392"/>
          </a:xfrm>
        </p:spPr>
        <p:txBody>
          <a:bodyPr/>
          <a:lstStyle/>
          <a:p>
            <a:r>
              <a:rPr lang="en-US" dirty="0"/>
              <a:t>Create Calendar - 2</a:t>
            </a:r>
            <a:br>
              <a:rPr lang="en-US" dirty="0"/>
            </a:br>
            <a:br>
              <a:rPr lang="en-US" dirty="0"/>
            </a:br>
            <a:br>
              <a:rPr lang="en-US" dirty="0"/>
            </a:br>
            <a:endParaRPr lang="en-US" dirty="0"/>
          </a:p>
        </p:txBody>
      </p:sp>
      <p:sp>
        <p:nvSpPr>
          <p:cNvPr id="3" name="Subtitle 2">
            <a:extLst>
              <a:ext uri="{FF2B5EF4-FFF2-40B4-BE49-F238E27FC236}">
                <a16:creationId xmlns:a16="http://schemas.microsoft.com/office/drawing/2014/main" id="{9E1832CE-6500-BE60-000A-51B6BA4B6283}"/>
              </a:ext>
            </a:extLst>
          </p:cNvPr>
          <p:cNvSpPr>
            <a:spLocks noGrp="1"/>
          </p:cNvSpPr>
          <p:nvPr>
            <p:ph type="subTitle" idx="1"/>
          </p:nvPr>
        </p:nvSpPr>
        <p:spPr>
          <a:xfrm>
            <a:off x="2428620" y="1345167"/>
            <a:ext cx="7554624" cy="805349"/>
          </a:xfrm>
        </p:spPr>
        <p:txBody>
          <a:bodyPr/>
          <a:lstStyle/>
          <a:p>
            <a:r>
              <a:rPr lang="en-US" dirty="0">
                <a:solidFill>
                  <a:schemeClr val="bg1"/>
                </a:solidFill>
              </a:rPr>
              <a:t>Pulling a calendar into SEEMLESS – Business office access needed</a:t>
            </a:r>
          </a:p>
          <a:p>
            <a:endParaRPr lang="en-US" dirty="0"/>
          </a:p>
        </p:txBody>
      </p:sp>
      <p:sp>
        <p:nvSpPr>
          <p:cNvPr id="4" name="Text Placeholder 3">
            <a:extLst>
              <a:ext uri="{FF2B5EF4-FFF2-40B4-BE49-F238E27FC236}">
                <a16:creationId xmlns:a16="http://schemas.microsoft.com/office/drawing/2014/main" id="{01C9651F-96D1-9F18-A8AE-F318711C7976}"/>
              </a:ext>
            </a:extLst>
          </p:cNvPr>
          <p:cNvSpPr>
            <a:spLocks noGrp="1"/>
          </p:cNvSpPr>
          <p:nvPr>
            <p:ph type="body" sz="quarter" idx="14"/>
          </p:nvPr>
        </p:nvSpPr>
        <p:spPr>
          <a:xfrm>
            <a:off x="1489619" y="1916483"/>
            <a:ext cx="8894457" cy="3845490"/>
          </a:xfrm>
        </p:spPr>
        <p:txBody>
          <a:bodyPr/>
          <a:lstStyle/>
          <a:p>
            <a:r>
              <a:rPr lang="en-US" dirty="0"/>
              <a:t>If you need to pull in a Summer Calendar for an individual that isn’t currently in SEEMLESS, you will need to verify that they are in ECP in an “Active” status.  </a:t>
            </a:r>
          </a:p>
          <a:p>
            <a:endParaRPr lang="en-US" dirty="0"/>
          </a:p>
          <a:p>
            <a:r>
              <a:rPr lang="en-US" dirty="0"/>
              <a:t>This is important since the </a:t>
            </a:r>
            <a:r>
              <a:rPr lang="en-US" dirty="0">
                <a:solidFill>
                  <a:srgbClr val="00B050"/>
                </a:solidFill>
              </a:rPr>
              <a:t>first date of them being active </a:t>
            </a:r>
            <a:r>
              <a:rPr lang="en-US" dirty="0"/>
              <a:t>is when the calendar date will start. </a:t>
            </a:r>
          </a:p>
          <a:p>
            <a:endParaRPr lang="en-US" dirty="0"/>
          </a:p>
          <a:p>
            <a:r>
              <a:rPr lang="en-US" dirty="0"/>
              <a:t>Remember only Subgroups ZE and ZZ  will have summer calendars. </a:t>
            </a:r>
          </a:p>
          <a:p>
            <a:endParaRPr lang="en-US" dirty="0"/>
          </a:p>
          <a:p>
            <a:r>
              <a:rPr lang="en-US" dirty="0"/>
              <a:t>Search for the individual under the Faculty Management tab, then in the upper right-hand corner, select to add the calendar. </a:t>
            </a:r>
          </a:p>
          <a:p>
            <a:endParaRPr lang="en-US" dirty="0"/>
          </a:p>
          <a:p>
            <a:endParaRPr lang="en-US" dirty="0"/>
          </a:p>
          <a:p>
            <a:endParaRPr lang="en-US" dirty="0"/>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p>
          <a:p>
            <a:endParaRPr lang="en-US" dirty="0"/>
          </a:p>
          <a:p>
            <a:endParaRPr lang="en-US" dirty="0"/>
          </a:p>
          <a:p>
            <a:endParaRPr lang="en-US" dirty="0"/>
          </a:p>
        </p:txBody>
      </p:sp>
      <p:pic>
        <p:nvPicPr>
          <p:cNvPr id="10" name="Picture 9" descr="Screenshot of the Add Calendar link">
            <a:extLst>
              <a:ext uri="{FF2B5EF4-FFF2-40B4-BE49-F238E27FC236}">
                <a16:creationId xmlns:a16="http://schemas.microsoft.com/office/drawing/2014/main" id="{76461127-66E0-AFCD-FED4-21CE5446145C}"/>
              </a:ext>
            </a:extLst>
          </p:cNvPr>
          <p:cNvPicPr>
            <a:picLocks noChangeAspect="1"/>
          </p:cNvPicPr>
          <p:nvPr/>
        </p:nvPicPr>
        <p:blipFill>
          <a:blip r:embed="rId3"/>
          <a:stretch>
            <a:fillRect/>
          </a:stretch>
        </p:blipFill>
        <p:spPr>
          <a:xfrm>
            <a:off x="2428620" y="4922728"/>
            <a:ext cx="1529605" cy="701457"/>
          </a:xfrm>
          <a:prstGeom prst="rect">
            <a:avLst/>
          </a:prstGeom>
        </p:spPr>
      </p:pic>
      <p:sp>
        <p:nvSpPr>
          <p:cNvPr id="5" name="Date Placeholder 4">
            <a:extLst>
              <a:ext uri="{FF2B5EF4-FFF2-40B4-BE49-F238E27FC236}">
                <a16:creationId xmlns:a16="http://schemas.microsoft.com/office/drawing/2014/main" id="{F30DFB28-DA6D-C95B-9FB3-568936B18160}"/>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B369B58F-2B06-1E75-F775-8D8A4C3F4501}"/>
              </a:ext>
            </a:extLst>
          </p:cNvPr>
          <p:cNvSpPr>
            <a:spLocks noGrp="1"/>
          </p:cNvSpPr>
          <p:nvPr>
            <p:ph type="sldNum" sz="quarter" idx="4"/>
          </p:nvPr>
        </p:nvSpPr>
        <p:spPr/>
        <p:txBody>
          <a:bodyPr/>
          <a:lstStyle/>
          <a:p>
            <a:fld id="{8A7A6979-0714-4377-B894-6BE4C2D6E202}" type="slidenum">
              <a:rPr lang="en-US" smtClean="0"/>
              <a:pPr/>
              <a:t>15</a:t>
            </a:fld>
            <a:endParaRPr lang="en-US" dirty="0"/>
          </a:p>
        </p:txBody>
      </p:sp>
    </p:spTree>
    <p:extLst>
      <p:ext uri="{BB962C8B-B14F-4D97-AF65-F5344CB8AC3E}">
        <p14:creationId xmlns:p14="http://schemas.microsoft.com/office/powerpoint/2010/main" val="3905254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1080656" y="442674"/>
            <a:ext cx="8486292" cy="997196"/>
          </a:xfrm>
        </p:spPr>
        <p:txBody>
          <a:bodyPr/>
          <a:lstStyle/>
          <a:p>
            <a:r>
              <a:rPr lang="en-US" dirty="0"/>
              <a:t>Create Calendar - 3 </a:t>
            </a:r>
            <a:br>
              <a:rPr lang="en-US" dirty="0"/>
            </a:br>
            <a:endParaRPr lang="en-US" dirty="0"/>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098957"/>
            <a:ext cx="10218456" cy="4926061"/>
          </a:xfrm>
        </p:spPr>
        <p:txBody>
          <a:bodyPr>
            <a:normAutofit fontScale="92500"/>
          </a:bodyPr>
          <a:lstStyle/>
          <a:p>
            <a:r>
              <a:rPr lang="en-US" dirty="0"/>
              <a:t>Refresh the Faculty to update and select the 2026 Calendar period </a:t>
            </a:r>
          </a:p>
          <a:p>
            <a:endParaRPr lang="en-US" dirty="0"/>
          </a:p>
          <a:p>
            <a:r>
              <a:rPr lang="en-US" dirty="0"/>
              <a:t>Click on Calendar management, select the ALL TAB, then advanced search for the PERNR.  </a:t>
            </a:r>
          </a:p>
          <a:p>
            <a:endParaRPr lang="en-US" sz="1800" dirty="0"/>
          </a:p>
          <a:p>
            <a:pPr marL="834390" indent="-285750">
              <a:buFont typeface="Wingdings" panose="05000000000000000000" pitchFamily="2" charset="2"/>
              <a:buChar char="Ø"/>
            </a:pPr>
            <a:r>
              <a:rPr lang="en-US" dirty="0"/>
              <a:t>Verify the Full Time Annual Rate (FTAR) against ECP by calculating the Annual Salary in ECP divided by the CUL in ECP</a:t>
            </a:r>
            <a:r>
              <a:rPr lang="en-US" dirty="0">
                <a:solidFill>
                  <a:srgbClr val="00B050"/>
                </a:solidFill>
              </a:rPr>
              <a:t>.  </a:t>
            </a:r>
            <a:r>
              <a:rPr lang="en-US" i="1" dirty="0">
                <a:solidFill>
                  <a:srgbClr val="00B050"/>
                </a:solidFill>
              </a:rPr>
              <a:t>B</a:t>
            </a:r>
            <a:r>
              <a:rPr lang="en-US" dirty="0">
                <a:solidFill>
                  <a:srgbClr val="00B050"/>
                </a:solidFill>
              </a:rPr>
              <a:t>e sure to check for FERAP wages on the PERNR.</a:t>
            </a:r>
          </a:p>
          <a:p>
            <a:pPr marL="834390" indent="-285750">
              <a:buFont typeface="Wingdings" panose="05000000000000000000" pitchFamily="2" charset="2"/>
              <a:buChar char="Ø"/>
            </a:pPr>
            <a:r>
              <a:rPr lang="en-US" dirty="0"/>
              <a:t>Selection of the Calendar definitions are on the left side (Research, Teaching, Other).</a:t>
            </a:r>
          </a:p>
          <a:p>
            <a:pPr marL="834390" indent="-285750">
              <a:buFont typeface="Wingdings" panose="05000000000000000000" pitchFamily="2" charset="2"/>
              <a:buChar char="Ø"/>
            </a:pPr>
            <a:r>
              <a:rPr lang="en-US" dirty="0"/>
              <a:t>For each day summer pay is earned, select an entry indicating a half or full day of activity (ie:  R, T, O). </a:t>
            </a:r>
          </a:p>
          <a:p>
            <a:pPr marL="834390" indent="-285750">
              <a:buFont typeface="Wingdings" panose="05000000000000000000" pitchFamily="2" charset="2"/>
              <a:buChar char="Ø"/>
            </a:pPr>
            <a:r>
              <a:rPr lang="en-US" dirty="0"/>
              <a:t>Definitions for calendar entries should be selected based on the type of duties being performed and not based on the funding source.  </a:t>
            </a:r>
          </a:p>
          <a:p>
            <a:pPr marL="548640" indent="0">
              <a:buNone/>
            </a:pPr>
            <a:endParaRPr lang="en-US" b="1" dirty="0"/>
          </a:p>
          <a:p>
            <a:r>
              <a:rPr lang="en-US" dirty="0"/>
              <a:t>Code the activity for the day by selecting the appropriate drop down with the Edit button.  If selecting a template to populate the calendar, refer to the Manage Template QRG.   </a:t>
            </a:r>
            <a:r>
              <a:rPr lang="en-US" dirty="0">
                <a:solidFill>
                  <a:srgbClr val="00B050"/>
                </a:solidFill>
              </a:rPr>
              <a:t>Be sure there is only one set of codes per day. </a:t>
            </a:r>
          </a:p>
          <a:p>
            <a:endParaRPr lang="en-US" dirty="0"/>
          </a:p>
          <a:p>
            <a:r>
              <a:rPr lang="en-US" dirty="0"/>
              <a:t>Verify the calendar has the correct Daily rate calculated on the calendar.  This is especially important on the FERAP appointments.</a:t>
            </a:r>
          </a:p>
          <a:p>
            <a:endParaRPr lang="en-US" dirty="0">
              <a:solidFill>
                <a:schemeClr val="bg1"/>
              </a:solidFill>
            </a:endParaRPr>
          </a:p>
          <a:p>
            <a:r>
              <a:rPr lang="en-US" dirty="0"/>
              <a:t>The Pay Summary is calculated by the daily rate (*) times the number (#) of days in the calendar.  Holidays are automatically added to the pay period.    </a:t>
            </a:r>
          </a:p>
          <a:p>
            <a:endParaRPr lang="en-US" dirty="0"/>
          </a:p>
          <a:p>
            <a:endParaRPr lang="en-US" dirty="0"/>
          </a:p>
          <a:p>
            <a:endParaRPr lang="en-US" dirty="0"/>
          </a:p>
          <a:p>
            <a:endParaRPr lang="en-US" dirty="0"/>
          </a:p>
          <a:p>
            <a:endParaRPr lang="en-US" dirty="0"/>
          </a:p>
          <a:p>
            <a:pPr marL="0" indent="0">
              <a:buNone/>
            </a:pPr>
            <a:endParaRPr lang="en-US" b="1" dirty="0">
              <a:solidFill>
                <a:srgbClr val="000000"/>
              </a:solidFill>
            </a:endParaRPr>
          </a:p>
          <a:p>
            <a:pPr marL="228600" lvl="1" indent="0">
              <a:buNone/>
            </a:pPr>
            <a:endParaRPr lang="en-US" dirty="0"/>
          </a:p>
        </p:txBody>
      </p:sp>
      <p:pic>
        <p:nvPicPr>
          <p:cNvPr id="9" name="Picture 8" descr="Screenshot of the Summer Calendar Icon area. ">
            <a:extLst>
              <a:ext uri="{FF2B5EF4-FFF2-40B4-BE49-F238E27FC236}">
                <a16:creationId xmlns:a16="http://schemas.microsoft.com/office/drawing/2014/main" id="{CFE96B68-5B9A-4E9E-80ED-F0F420492128}"/>
              </a:ext>
            </a:extLst>
          </p:cNvPr>
          <p:cNvPicPr>
            <a:picLocks noChangeAspect="1"/>
          </p:cNvPicPr>
          <p:nvPr/>
        </p:nvPicPr>
        <p:blipFill>
          <a:blip r:embed="rId3"/>
          <a:stretch>
            <a:fillRect/>
          </a:stretch>
        </p:blipFill>
        <p:spPr>
          <a:xfrm>
            <a:off x="10249331" y="941272"/>
            <a:ext cx="1724025" cy="997196"/>
          </a:xfrm>
          <a:prstGeom prst="rect">
            <a:avLst/>
          </a:prstGeom>
        </p:spPr>
      </p:pic>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16</a:t>
            </a:fld>
            <a:endParaRPr lang="en-US" dirty="0"/>
          </a:p>
        </p:txBody>
      </p:sp>
    </p:spTree>
    <p:extLst>
      <p:ext uri="{BB962C8B-B14F-4D97-AF65-F5344CB8AC3E}">
        <p14:creationId xmlns:p14="http://schemas.microsoft.com/office/powerpoint/2010/main" val="3944770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81835-CAA5-41D2-872A-974B0491B52A}"/>
              </a:ext>
            </a:extLst>
          </p:cNvPr>
          <p:cNvSpPr>
            <a:spLocks noGrp="1"/>
          </p:cNvSpPr>
          <p:nvPr>
            <p:ph type="ctrTitle"/>
          </p:nvPr>
        </p:nvSpPr>
        <p:spPr/>
        <p:txBody>
          <a:bodyPr/>
          <a:lstStyle/>
          <a:p>
            <a:r>
              <a:rPr lang="en-US" dirty="0"/>
              <a:t>Create Calendar - 4</a:t>
            </a:r>
          </a:p>
        </p:txBody>
      </p:sp>
      <p:sp>
        <p:nvSpPr>
          <p:cNvPr id="3" name="Subtitle 2">
            <a:extLst>
              <a:ext uri="{FF2B5EF4-FFF2-40B4-BE49-F238E27FC236}">
                <a16:creationId xmlns:a16="http://schemas.microsoft.com/office/drawing/2014/main" id="{05565350-8958-4E57-A817-FF18505E190D}"/>
              </a:ext>
            </a:extLst>
          </p:cNvPr>
          <p:cNvSpPr>
            <a:spLocks noGrp="1"/>
          </p:cNvSpPr>
          <p:nvPr>
            <p:ph type="subTitle" idx="1"/>
          </p:nvPr>
        </p:nvSpPr>
        <p:spPr/>
        <p:txBody>
          <a:bodyPr/>
          <a:lstStyle/>
          <a:p>
            <a:r>
              <a:rPr lang="en-US" dirty="0"/>
              <a:t>Populate the Summer Calendar</a:t>
            </a:r>
          </a:p>
        </p:txBody>
      </p:sp>
      <p:sp>
        <p:nvSpPr>
          <p:cNvPr id="4" name="Text Placeholder 3">
            <a:extLst>
              <a:ext uri="{FF2B5EF4-FFF2-40B4-BE49-F238E27FC236}">
                <a16:creationId xmlns:a16="http://schemas.microsoft.com/office/drawing/2014/main" id="{FEC892FF-B185-479C-B23E-8461E19348D3}"/>
              </a:ext>
            </a:extLst>
          </p:cNvPr>
          <p:cNvSpPr>
            <a:spLocks noGrp="1"/>
          </p:cNvSpPr>
          <p:nvPr>
            <p:ph type="body" sz="quarter" idx="14"/>
          </p:nvPr>
        </p:nvSpPr>
        <p:spPr/>
        <p:txBody>
          <a:bodyPr/>
          <a:lstStyle/>
          <a:p>
            <a:endParaRPr lang="en-US" dirty="0"/>
          </a:p>
        </p:txBody>
      </p:sp>
      <p:pic>
        <p:nvPicPr>
          <p:cNvPr id="9" name="Picture 8" descr="Screenshot of the Summer Calendar area showing the Calendar Definitions and the Month">
            <a:extLst>
              <a:ext uri="{FF2B5EF4-FFF2-40B4-BE49-F238E27FC236}">
                <a16:creationId xmlns:a16="http://schemas.microsoft.com/office/drawing/2014/main" id="{A88EF389-C011-D617-B4CE-D136F32442DE}"/>
              </a:ext>
            </a:extLst>
          </p:cNvPr>
          <p:cNvPicPr>
            <a:picLocks noChangeAspect="1"/>
          </p:cNvPicPr>
          <p:nvPr/>
        </p:nvPicPr>
        <p:blipFill>
          <a:blip r:embed="rId3"/>
          <a:stretch>
            <a:fillRect/>
          </a:stretch>
        </p:blipFill>
        <p:spPr>
          <a:xfrm>
            <a:off x="1489619" y="1816274"/>
            <a:ext cx="10297173" cy="4058433"/>
          </a:xfrm>
          <a:prstGeom prst="rect">
            <a:avLst/>
          </a:prstGeom>
        </p:spPr>
      </p:pic>
      <p:sp>
        <p:nvSpPr>
          <p:cNvPr id="5" name="Date Placeholder 4">
            <a:extLst>
              <a:ext uri="{FF2B5EF4-FFF2-40B4-BE49-F238E27FC236}">
                <a16:creationId xmlns:a16="http://schemas.microsoft.com/office/drawing/2014/main" id="{3AC12E28-6E0F-46E3-822C-84623413D72E}"/>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AEB61F78-E85C-401C-BAD6-58AE93482354}"/>
              </a:ext>
            </a:extLst>
          </p:cNvPr>
          <p:cNvSpPr>
            <a:spLocks noGrp="1"/>
          </p:cNvSpPr>
          <p:nvPr>
            <p:ph type="sldNum" sz="quarter" idx="4"/>
          </p:nvPr>
        </p:nvSpPr>
        <p:spPr/>
        <p:txBody>
          <a:bodyPr/>
          <a:lstStyle/>
          <a:p>
            <a:fld id="{8A7A6979-0714-4377-B894-6BE4C2D6E202}" type="slidenum">
              <a:rPr lang="en-US" smtClean="0"/>
              <a:pPr/>
              <a:t>17</a:t>
            </a:fld>
            <a:endParaRPr lang="en-US" dirty="0"/>
          </a:p>
        </p:txBody>
      </p:sp>
    </p:spTree>
    <p:extLst>
      <p:ext uri="{BB962C8B-B14F-4D97-AF65-F5344CB8AC3E}">
        <p14:creationId xmlns:p14="http://schemas.microsoft.com/office/powerpoint/2010/main" val="1838742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BF0F2-E5B6-49E6-8198-E60702D315E8}"/>
              </a:ext>
            </a:extLst>
          </p:cNvPr>
          <p:cNvSpPr>
            <a:spLocks noGrp="1"/>
          </p:cNvSpPr>
          <p:nvPr>
            <p:ph type="ctrTitle"/>
          </p:nvPr>
        </p:nvSpPr>
        <p:spPr/>
        <p:txBody>
          <a:bodyPr/>
          <a:lstStyle/>
          <a:p>
            <a:r>
              <a:rPr lang="en-US" dirty="0">
                <a:solidFill>
                  <a:srgbClr val="CFB991"/>
                </a:solidFill>
              </a:rPr>
              <a:t>Create Calendar - 5</a:t>
            </a:r>
          </a:p>
        </p:txBody>
      </p:sp>
      <p:sp>
        <p:nvSpPr>
          <p:cNvPr id="3" name="Subtitle 2">
            <a:extLst>
              <a:ext uri="{FF2B5EF4-FFF2-40B4-BE49-F238E27FC236}">
                <a16:creationId xmlns:a16="http://schemas.microsoft.com/office/drawing/2014/main" id="{E5CC0524-D99F-434E-A2C2-E0D900E289D6}"/>
              </a:ext>
            </a:extLst>
          </p:cNvPr>
          <p:cNvSpPr>
            <a:spLocks noGrp="1"/>
          </p:cNvSpPr>
          <p:nvPr>
            <p:ph type="subTitle" idx="1"/>
          </p:nvPr>
        </p:nvSpPr>
        <p:spPr>
          <a:xfrm>
            <a:off x="1489618" y="1270442"/>
            <a:ext cx="7321993" cy="341599"/>
          </a:xfrm>
        </p:spPr>
        <p:txBody>
          <a:bodyPr/>
          <a:lstStyle/>
          <a:p>
            <a:r>
              <a:rPr lang="en-US" dirty="0"/>
              <a:t>Summer Pay Calculations </a:t>
            </a:r>
          </a:p>
        </p:txBody>
      </p:sp>
      <p:sp>
        <p:nvSpPr>
          <p:cNvPr id="4" name="Text Placeholder 3">
            <a:extLst>
              <a:ext uri="{FF2B5EF4-FFF2-40B4-BE49-F238E27FC236}">
                <a16:creationId xmlns:a16="http://schemas.microsoft.com/office/drawing/2014/main" id="{8B30CE82-FF80-47F8-A910-38D991C36FB5}"/>
              </a:ext>
            </a:extLst>
          </p:cNvPr>
          <p:cNvSpPr>
            <a:spLocks noGrp="1"/>
          </p:cNvSpPr>
          <p:nvPr>
            <p:ph type="body" sz="quarter" idx="14"/>
          </p:nvPr>
        </p:nvSpPr>
        <p:spPr>
          <a:xfrm>
            <a:off x="977030" y="1962540"/>
            <a:ext cx="10809762" cy="3783919"/>
          </a:xfrm>
        </p:spPr>
        <p:txBody>
          <a:bodyPr>
            <a:normAutofit lnSpcReduction="10000"/>
          </a:bodyPr>
          <a:lstStyle/>
          <a:p>
            <a:r>
              <a:rPr lang="en-US" dirty="0"/>
              <a:t>Summer Pay is calculated per the University Policy as was approved by the Board of Trustees. </a:t>
            </a:r>
          </a:p>
          <a:p>
            <a:endParaRPr lang="en-US" dirty="0"/>
          </a:p>
          <a:p>
            <a:r>
              <a:rPr lang="en-US" dirty="0"/>
              <a:t>Compensation for academic-year employees who are employed during the summer will be made at the rate of 2.778% per week of their approved academic-year salary rate. </a:t>
            </a:r>
          </a:p>
          <a:p>
            <a:endParaRPr lang="en-US" dirty="0"/>
          </a:p>
          <a:p>
            <a:r>
              <a:rPr lang="en-US" dirty="0"/>
              <a:t>Summer Calendars will include the FERAP wage type (1025), so be sure to validate this. </a:t>
            </a:r>
          </a:p>
          <a:p>
            <a:endParaRPr lang="en-US" b="1" dirty="0"/>
          </a:p>
          <a:p>
            <a:r>
              <a:rPr lang="en-US" dirty="0"/>
              <a:t>Summer Pay is calculated as follows:  </a:t>
            </a:r>
          </a:p>
          <a:p>
            <a:endParaRPr lang="en-US" dirty="0"/>
          </a:p>
          <a:p>
            <a:endParaRPr lang="en-US" dirty="0"/>
          </a:p>
          <a:p>
            <a:endParaRPr lang="en-US" dirty="0"/>
          </a:p>
          <a:p>
            <a:endParaRPr lang="en-US" dirty="0"/>
          </a:p>
          <a:p>
            <a:endParaRPr lang="en-US" dirty="0"/>
          </a:p>
          <a:p>
            <a:r>
              <a:rPr lang="en-US" dirty="0"/>
              <a:t>The Summer Pay calculation is described in the calendar definitions on the left side of the calendar in SEEMLESS</a:t>
            </a:r>
          </a:p>
        </p:txBody>
      </p:sp>
      <p:graphicFrame>
        <p:nvGraphicFramePr>
          <p:cNvPr id="7" name="Table 6">
            <a:extLst>
              <a:ext uri="{FF2B5EF4-FFF2-40B4-BE49-F238E27FC236}">
                <a16:creationId xmlns:a16="http://schemas.microsoft.com/office/drawing/2014/main" id="{0FA37621-2861-9786-EB3D-E3694A8A1E92}"/>
              </a:ext>
            </a:extLst>
          </p:cNvPr>
          <p:cNvGraphicFramePr>
            <a:graphicFrameLocks noGrp="1"/>
          </p:cNvGraphicFramePr>
          <p:nvPr>
            <p:extLst>
              <p:ext uri="{D42A27DB-BD31-4B8C-83A1-F6EECF244321}">
                <p14:modId xmlns:p14="http://schemas.microsoft.com/office/powerpoint/2010/main" val="3180046950"/>
              </p:ext>
            </p:extLst>
          </p:nvPr>
        </p:nvGraphicFramePr>
        <p:xfrm>
          <a:off x="126814" y="4090020"/>
          <a:ext cx="11659978" cy="782320"/>
        </p:xfrm>
        <a:graphic>
          <a:graphicData uri="http://schemas.openxmlformats.org/drawingml/2006/table">
            <a:tbl>
              <a:tblPr firstRow="1" bandRow="1">
                <a:tableStyleId>{616DA210-FB5B-4158-B5E0-FEB733F419BA}</a:tableStyleId>
              </a:tblPr>
              <a:tblGrid>
                <a:gridCol w="752475">
                  <a:extLst>
                    <a:ext uri="{9D8B030D-6E8A-4147-A177-3AD203B41FA5}">
                      <a16:colId xmlns:a16="http://schemas.microsoft.com/office/drawing/2014/main" val="3231416557"/>
                    </a:ext>
                  </a:extLst>
                </a:gridCol>
                <a:gridCol w="981075">
                  <a:extLst>
                    <a:ext uri="{9D8B030D-6E8A-4147-A177-3AD203B41FA5}">
                      <a16:colId xmlns:a16="http://schemas.microsoft.com/office/drawing/2014/main" val="1019849912"/>
                    </a:ext>
                  </a:extLst>
                </a:gridCol>
                <a:gridCol w="209550">
                  <a:extLst>
                    <a:ext uri="{9D8B030D-6E8A-4147-A177-3AD203B41FA5}">
                      <a16:colId xmlns:a16="http://schemas.microsoft.com/office/drawing/2014/main" val="2759721747"/>
                    </a:ext>
                  </a:extLst>
                </a:gridCol>
                <a:gridCol w="828675">
                  <a:extLst>
                    <a:ext uri="{9D8B030D-6E8A-4147-A177-3AD203B41FA5}">
                      <a16:colId xmlns:a16="http://schemas.microsoft.com/office/drawing/2014/main" val="1673778226"/>
                    </a:ext>
                  </a:extLst>
                </a:gridCol>
                <a:gridCol w="208280">
                  <a:extLst>
                    <a:ext uri="{9D8B030D-6E8A-4147-A177-3AD203B41FA5}">
                      <a16:colId xmlns:a16="http://schemas.microsoft.com/office/drawing/2014/main" val="4070222502"/>
                    </a:ext>
                  </a:extLst>
                </a:gridCol>
                <a:gridCol w="1439545">
                  <a:extLst>
                    <a:ext uri="{9D8B030D-6E8A-4147-A177-3AD203B41FA5}">
                      <a16:colId xmlns:a16="http://schemas.microsoft.com/office/drawing/2014/main" val="1418758129"/>
                    </a:ext>
                  </a:extLst>
                </a:gridCol>
                <a:gridCol w="208280">
                  <a:extLst>
                    <a:ext uri="{9D8B030D-6E8A-4147-A177-3AD203B41FA5}">
                      <a16:colId xmlns:a16="http://schemas.microsoft.com/office/drawing/2014/main" val="2916244937"/>
                    </a:ext>
                  </a:extLst>
                </a:gridCol>
                <a:gridCol w="983615">
                  <a:extLst>
                    <a:ext uri="{9D8B030D-6E8A-4147-A177-3AD203B41FA5}">
                      <a16:colId xmlns:a16="http://schemas.microsoft.com/office/drawing/2014/main" val="4198922840"/>
                    </a:ext>
                  </a:extLst>
                </a:gridCol>
                <a:gridCol w="208280">
                  <a:extLst>
                    <a:ext uri="{9D8B030D-6E8A-4147-A177-3AD203B41FA5}">
                      <a16:colId xmlns:a16="http://schemas.microsoft.com/office/drawing/2014/main" val="253245302"/>
                    </a:ext>
                  </a:extLst>
                </a:gridCol>
                <a:gridCol w="1039495">
                  <a:extLst>
                    <a:ext uri="{9D8B030D-6E8A-4147-A177-3AD203B41FA5}">
                      <a16:colId xmlns:a16="http://schemas.microsoft.com/office/drawing/2014/main" val="1887929478"/>
                    </a:ext>
                  </a:extLst>
                </a:gridCol>
                <a:gridCol w="208280">
                  <a:extLst>
                    <a:ext uri="{9D8B030D-6E8A-4147-A177-3AD203B41FA5}">
                      <a16:colId xmlns:a16="http://schemas.microsoft.com/office/drawing/2014/main" val="1658137779"/>
                    </a:ext>
                  </a:extLst>
                </a:gridCol>
                <a:gridCol w="534670">
                  <a:extLst>
                    <a:ext uri="{9D8B030D-6E8A-4147-A177-3AD203B41FA5}">
                      <a16:colId xmlns:a16="http://schemas.microsoft.com/office/drawing/2014/main" val="1980603848"/>
                    </a:ext>
                  </a:extLst>
                </a:gridCol>
                <a:gridCol w="208280">
                  <a:extLst>
                    <a:ext uri="{9D8B030D-6E8A-4147-A177-3AD203B41FA5}">
                      <a16:colId xmlns:a16="http://schemas.microsoft.com/office/drawing/2014/main" val="694304881"/>
                    </a:ext>
                  </a:extLst>
                </a:gridCol>
                <a:gridCol w="1134745">
                  <a:extLst>
                    <a:ext uri="{9D8B030D-6E8A-4147-A177-3AD203B41FA5}">
                      <a16:colId xmlns:a16="http://schemas.microsoft.com/office/drawing/2014/main" val="2162528481"/>
                    </a:ext>
                  </a:extLst>
                </a:gridCol>
                <a:gridCol w="208280">
                  <a:extLst>
                    <a:ext uri="{9D8B030D-6E8A-4147-A177-3AD203B41FA5}">
                      <a16:colId xmlns:a16="http://schemas.microsoft.com/office/drawing/2014/main" val="3077146964"/>
                    </a:ext>
                  </a:extLst>
                </a:gridCol>
                <a:gridCol w="923925">
                  <a:extLst>
                    <a:ext uri="{9D8B030D-6E8A-4147-A177-3AD203B41FA5}">
                      <a16:colId xmlns:a16="http://schemas.microsoft.com/office/drawing/2014/main" val="3684801340"/>
                    </a:ext>
                  </a:extLst>
                </a:gridCol>
                <a:gridCol w="238125">
                  <a:extLst>
                    <a:ext uri="{9D8B030D-6E8A-4147-A177-3AD203B41FA5}">
                      <a16:colId xmlns:a16="http://schemas.microsoft.com/office/drawing/2014/main" val="3869267024"/>
                    </a:ext>
                  </a:extLst>
                </a:gridCol>
                <a:gridCol w="1344403">
                  <a:extLst>
                    <a:ext uri="{9D8B030D-6E8A-4147-A177-3AD203B41FA5}">
                      <a16:colId xmlns:a16="http://schemas.microsoft.com/office/drawing/2014/main" val="31378437"/>
                    </a:ext>
                  </a:extLst>
                </a:gridCol>
              </a:tblGrid>
              <a:tr h="246063">
                <a:tc>
                  <a:txBody>
                    <a:bodyPr/>
                    <a:lstStyle/>
                    <a:p>
                      <a:endParaRPr lang="en-US" sz="105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ECP Annual Salary</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ECP CUL (FTE)</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Full Time Annual Rate (FTAR) (B/D)</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AY Summer Factor</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AY Factor Salary (F*H)</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Days</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Daily Rate at Full Time (J/L)</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SEEMLESS FTE</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endPar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b="1" dirty="0">
                          <a:solidFill>
                            <a:srgbClr val="002060"/>
                          </a:solidFill>
                          <a:latin typeface="Calibri" panose="020F0502020204030204" pitchFamily="34" charset="0"/>
                          <a:ea typeface="Calibri" panose="020F0502020204030204" pitchFamily="34" charset="0"/>
                          <a:cs typeface="Calibri" panose="020F0502020204030204" pitchFamily="34" charset="0"/>
                        </a:rPr>
                        <a:t>Daily Rate in SEEMLESS (N*P)</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extLst>
                  <a:ext uri="{0D108BD9-81ED-4DB2-BD59-A6C34878D82A}">
                    <a16:rowId xmlns:a16="http://schemas.microsoft.com/office/drawing/2014/main" val="2979285489"/>
                  </a:ext>
                </a:extLst>
              </a:tr>
              <a:tr h="370840">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Example:</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$51,125</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25%</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$204.500</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x</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0.02778</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5681.01</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5</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$1,136.20</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x</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0.25</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tc>
                  <a:txBody>
                    <a:bodyPr/>
                    <a:lstStyle/>
                    <a:p>
                      <a:r>
                        <a:rPr lang="en-US" sz="1050" dirty="0">
                          <a:solidFill>
                            <a:srgbClr val="003300"/>
                          </a:solidFill>
                          <a:latin typeface="Calibri" panose="020F0502020204030204" pitchFamily="34" charset="0"/>
                          <a:ea typeface="Calibri" panose="020F0502020204030204" pitchFamily="34" charset="0"/>
                          <a:cs typeface="Calibri" panose="020F0502020204030204" pitchFamily="34" charset="0"/>
                        </a:rPr>
                        <a:t>$284.05</a:t>
                      </a:r>
                    </a:p>
                  </a:txBody>
                  <a:tcPr>
                    <a:lnL w="12700" cap="flat" cmpd="sng" algn="ctr">
                      <a:solidFill>
                        <a:schemeClr val="bg2">
                          <a:lumMod val="60000"/>
                          <a:lumOff val="40000"/>
                        </a:schemeClr>
                      </a:solidFill>
                      <a:prstDash val="solid"/>
                      <a:round/>
                      <a:headEnd type="none" w="med" len="med"/>
                      <a:tailEnd type="none" w="med" len="med"/>
                    </a:lnL>
                    <a:lnR w="12700" cap="flat" cmpd="sng" algn="ctr">
                      <a:solidFill>
                        <a:schemeClr val="bg2">
                          <a:lumMod val="60000"/>
                          <a:lumOff val="40000"/>
                        </a:schemeClr>
                      </a:solidFill>
                      <a:prstDash val="solid"/>
                      <a:round/>
                      <a:headEnd type="none" w="med" len="med"/>
                      <a:tailEnd type="none" w="med" len="med"/>
                    </a:lnR>
                    <a:lnT w="12700" cap="flat" cmpd="sng" algn="ctr">
                      <a:solidFill>
                        <a:schemeClr val="bg2">
                          <a:lumMod val="60000"/>
                          <a:lumOff val="40000"/>
                        </a:schemeClr>
                      </a:solidFill>
                      <a:prstDash val="solid"/>
                      <a:round/>
                      <a:headEnd type="none" w="med" len="med"/>
                      <a:tailEnd type="none" w="med" len="med"/>
                    </a:lnT>
                    <a:lnB w="12700" cap="flat" cmpd="sng" algn="ctr">
                      <a:solidFill>
                        <a:schemeClr val="bg2">
                          <a:lumMod val="60000"/>
                          <a:lumOff val="40000"/>
                        </a:schemeClr>
                      </a:solidFill>
                      <a:prstDash val="solid"/>
                      <a:round/>
                      <a:headEnd type="none" w="med" len="med"/>
                      <a:tailEnd type="none" w="med" len="med"/>
                    </a:lnB>
                  </a:tcPr>
                </a:tc>
                <a:extLst>
                  <a:ext uri="{0D108BD9-81ED-4DB2-BD59-A6C34878D82A}">
                    <a16:rowId xmlns:a16="http://schemas.microsoft.com/office/drawing/2014/main" val="796841129"/>
                  </a:ext>
                </a:extLst>
              </a:tr>
            </a:tbl>
          </a:graphicData>
        </a:graphic>
      </p:graphicFrame>
      <p:sp>
        <p:nvSpPr>
          <p:cNvPr id="5" name="Date Placeholder 4">
            <a:extLst>
              <a:ext uri="{FF2B5EF4-FFF2-40B4-BE49-F238E27FC236}">
                <a16:creationId xmlns:a16="http://schemas.microsoft.com/office/drawing/2014/main" id="{7F1ACAE6-867F-4A8B-8831-4AF73C4A8B7B}"/>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063B49F1-08AE-4D19-850C-3E124A35E2B4}"/>
              </a:ext>
            </a:extLst>
          </p:cNvPr>
          <p:cNvSpPr>
            <a:spLocks noGrp="1"/>
          </p:cNvSpPr>
          <p:nvPr>
            <p:ph type="sldNum" sz="quarter" idx="4"/>
          </p:nvPr>
        </p:nvSpPr>
        <p:spPr/>
        <p:txBody>
          <a:bodyPr/>
          <a:lstStyle/>
          <a:p>
            <a:fld id="{8A7A6979-0714-4377-B894-6BE4C2D6E202}" type="slidenum">
              <a:rPr lang="en-US" smtClean="0"/>
              <a:pPr/>
              <a:t>18</a:t>
            </a:fld>
            <a:endParaRPr lang="en-US" dirty="0"/>
          </a:p>
        </p:txBody>
      </p:sp>
    </p:spTree>
    <p:extLst>
      <p:ext uri="{BB962C8B-B14F-4D97-AF65-F5344CB8AC3E}">
        <p14:creationId xmlns:p14="http://schemas.microsoft.com/office/powerpoint/2010/main" val="2050695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9619" y="442674"/>
            <a:ext cx="9234309" cy="997196"/>
          </a:xfrm>
        </p:spPr>
        <p:txBody>
          <a:bodyPr/>
          <a:lstStyle/>
          <a:p>
            <a:r>
              <a:rPr lang="en-US" dirty="0"/>
              <a:t>Create Calendar - 6</a:t>
            </a:r>
            <a:br>
              <a:rPr lang="en-US" dirty="0"/>
            </a:br>
            <a:endParaRPr lang="en-US" dirty="0"/>
          </a:p>
        </p:txBody>
      </p:sp>
      <p:sp>
        <p:nvSpPr>
          <p:cNvPr id="4" name="Text Placeholder 3"/>
          <p:cNvSpPr>
            <a:spLocks noGrp="1"/>
          </p:cNvSpPr>
          <p:nvPr>
            <p:ph type="body" sz="quarter" idx="14"/>
          </p:nvPr>
        </p:nvSpPr>
        <p:spPr>
          <a:xfrm>
            <a:off x="813731" y="980502"/>
            <a:ext cx="10635057" cy="5034708"/>
          </a:xfrm>
        </p:spPr>
        <p:txBody>
          <a:bodyPr>
            <a:normAutofit lnSpcReduction="10000"/>
          </a:bodyPr>
          <a:lstStyle/>
          <a:p>
            <a:r>
              <a:rPr lang="en-US" sz="2000" dirty="0"/>
              <a:t>Select send for Faculty Verification to forward the calendar to the Faculty to approve or submit directly to payroll.  </a:t>
            </a:r>
          </a:p>
          <a:p>
            <a:endParaRPr lang="en-US" sz="2000" dirty="0"/>
          </a:p>
          <a:p>
            <a:endParaRPr lang="en-US" sz="2000" dirty="0"/>
          </a:p>
          <a:p>
            <a:endParaRPr lang="en-US" sz="2000" dirty="0"/>
          </a:p>
          <a:p>
            <a:r>
              <a:rPr lang="en-US" sz="2000" dirty="0"/>
              <a:t>Grad staff calendars adhere to the same process. However, they will be displayed as bi-weekly pay periods and the faculty and/or the Business office creates the calendars. </a:t>
            </a:r>
          </a:p>
          <a:p>
            <a:endParaRPr lang="en-US" sz="2000" dirty="0"/>
          </a:p>
          <a:p>
            <a:r>
              <a:rPr lang="en-US" sz="2000" dirty="0"/>
              <a:t>Concurrent Appointments with different rates of pay should be handled separately. </a:t>
            </a:r>
          </a:p>
          <a:p>
            <a:endParaRPr lang="en-US" sz="2000" dirty="0"/>
          </a:p>
          <a:p>
            <a:r>
              <a:rPr lang="en-US" sz="2000" dirty="0"/>
              <a:t>Regionals - Flat amounts can be selected for Teaching and Other, </a:t>
            </a:r>
            <a:r>
              <a:rPr lang="en-US" sz="2000" u="sng" dirty="0"/>
              <a:t>but not Research</a:t>
            </a:r>
            <a:r>
              <a:rPr lang="en-US" sz="2000" dirty="0"/>
              <a:t>.</a:t>
            </a:r>
          </a:p>
          <a:p>
            <a:endParaRPr lang="en-US" sz="2000" dirty="0"/>
          </a:p>
          <a:p>
            <a:r>
              <a:rPr lang="en-US" sz="2000" b="1" i="1" u="sng" dirty="0">
                <a:solidFill>
                  <a:srgbClr val="FF0000"/>
                </a:solidFill>
              </a:rPr>
              <a:t>MERIT REMINDER:  </a:t>
            </a:r>
            <a:r>
              <a:rPr lang="en-US" sz="2000" i="1" dirty="0"/>
              <a:t>Calendars must be in an OPEN status before the new merit pay information can be refreshed into the calendar. July and August calendars should not be submitted until after the Merit load and SEEMLESS refreshed.  All Open statuses are (Open/Re-Open/Business Review/Faculty Verification) in SEEMLESS.  Processed calendars will not be refreshed. </a:t>
            </a:r>
          </a:p>
          <a:p>
            <a:pPr marL="228600" lvl="1" indent="0">
              <a:buNone/>
            </a:pPr>
            <a:r>
              <a:rPr lang="en-US" sz="1800" i="1" dirty="0">
                <a:solidFill>
                  <a:schemeClr val="bg1"/>
                </a:solidFill>
              </a:rPr>
              <a:t>Business@Purdue articles will be released before the Merit load and associated SEEMLESS refresh with further guidance. </a:t>
            </a:r>
          </a:p>
          <a:p>
            <a:endParaRPr lang="en-US" sz="2800" i="1" dirty="0">
              <a:solidFill>
                <a:srgbClr val="00B050"/>
              </a:solidFill>
            </a:endParaRPr>
          </a:p>
        </p:txBody>
      </p:sp>
      <p:pic>
        <p:nvPicPr>
          <p:cNvPr id="8" name="Picture 7" descr="Screenshot of the Send for Faculty Verification and Submit Directly to Payroll buttons">
            <a:extLst>
              <a:ext uri="{FF2B5EF4-FFF2-40B4-BE49-F238E27FC236}">
                <a16:creationId xmlns:a16="http://schemas.microsoft.com/office/drawing/2014/main" id="{109AD2AE-4DF6-47DD-2009-C2E9661248C1}"/>
              </a:ext>
            </a:extLst>
          </p:cNvPr>
          <p:cNvPicPr>
            <a:picLocks noChangeAspect="1"/>
          </p:cNvPicPr>
          <p:nvPr/>
        </p:nvPicPr>
        <p:blipFill>
          <a:blip r:embed="rId3"/>
          <a:stretch>
            <a:fillRect/>
          </a:stretch>
        </p:blipFill>
        <p:spPr>
          <a:xfrm>
            <a:off x="4698928" y="1294312"/>
            <a:ext cx="3431520" cy="997196"/>
          </a:xfrm>
          <a:prstGeom prst="rect">
            <a:avLst/>
          </a:prstGeom>
        </p:spPr>
      </p:pic>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19</a:t>
            </a:fld>
            <a:endParaRPr lang="en-US" dirty="0"/>
          </a:p>
        </p:txBody>
      </p:sp>
    </p:spTree>
    <p:extLst>
      <p:ext uri="{BB962C8B-B14F-4D97-AF65-F5344CB8AC3E}">
        <p14:creationId xmlns:p14="http://schemas.microsoft.com/office/powerpoint/2010/main" val="1011347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5840" y="442674"/>
            <a:ext cx="8561106" cy="512448"/>
          </a:xfrm>
        </p:spPr>
        <p:txBody>
          <a:bodyPr/>
          <a:lstStyle/>
          <a:p>
            <a:r>
              <a:rPr lang="en-US" dirty="0"/>
              <a:t>Agenda</a:t>
            </a:r>
          </a:p>
        </p:txBody>
      </p:sp>
      <p:sp>
        <p:nvSpPr>
          <p:cNvPr id="4" name="Text Placeholder 3"/>
          <p:cNvSpPr>
            <a:spLocks noGrp="1"/>
          </p:cNvSpPr>
          <p:nvPr>
            <p:ph type="body" sz="quarter" idx="14"/>
          </p:nvPr>
        </p:nvSpPr>
        <p:spPr>
          <a:xfrm>
            <a:off x="856210" y="1113323"/>
            <a:ext cx="6587807" cy="4487377"/>
          </a:xfrm>
        </p:spPr>
        <p:txBody>
          <a:bodyPr>
            <a:normAutofit fontScale="40000" lnSpcReduction="20000"/>
          </a:bodyPr>
          <a:lstStyle/>
          <a:p>
            <a:pPr>
              <a:spcAft>
                <a:spcPts val="900"/>
              </a:spcAft>
            </a:pPr>
            <a:endParaRPr lang="en-US" sz="2000" dirty="0"/>
          </a:p>
          <a:p>
            <a:pPr>
              <a:lnSpc>
                <a:spcPct val="150000"/>
              </a:lnSpc>
              <a:spcAft>
                <a:spcPts val="900"/>
              </a:spcAft>
            </a:pPr>
            <a:r>
              <a:rPr lang="en-US" sz="3800" dirty="0"/>
              <a:t>Academic-Year Employment Summer Pay Policy </a:t>
            </a:r>
          </a:p>
          <a:p>
            <a:pPr>
              <a:lnSpc>
                <a:spcPct val="150000"/>
              </a:lnSpc>
              <a:spcAft>
                <a:spcPts val="900"/>
              </a:spcAft>
            </a:pPr>
            <a:r>
              <a:rPr lang="en-US" sz="3800" dirty="0"/>
              <a:t>Roles and Responsibilities  </a:t>
            </a:r>
          </a:p>
          <a:p>
            <a:pPr>
              <a:lnSpc>
                <a:spcPct val="150000"/>
              </a:lnSpc>
              <a:spcAft>
                <a:spcPts val="900"/>
              </a:spcAft>
            </a:pPr>
            <a:r>
              <a:rPr lang="en-US" sz="3800" dirty="0"/>
              <a:t>Create and Review the Calendar </a:t>
            </a:r>
          </a:p>
          <a:p>
            <a:pPr>
              <a:lnSpc>
                <a:spcPct val="150000"/>
              </a:lnSpc>
              <a:spcAft>
                <a:spcPts val="900"/>
              </a:spcAft>
            </a:pPr>
            <a:r>
              <a:rPr lang="en-US" sz="3800" dirty="0"/>
              <a:t>Manual Summer Calendars</a:t>
            </a:r>
          </a:p>
          <a:p>
            <a:pPr>
              <a:lnSpc>
                <a:spcPct val="150000"/>
              </a:lnSpc>
              <a:spcAft>
                <a:spcPts val="900"/>
              </a:spcAft>
            </a:pPr>
            <a:r>
              <a:rPr lang="en-US" sz="3800" dirty="0"/>
              <a:t>Cost Distribution </a:t>
            </a:r>
          </a:p>
          <a:p>
            <a:pPr>
              <a:lnSpc>
                <a:spcPct val="150000"/>
              </a:lnSpc>
              <a:spcAft>
                <a:spcPts val="900"/>
              </a:spcAft>
            </a:pPr>
            <a:r>
              <a:rPr lang="en-US" sz="3800" dirty="0"/>
              <a:t>Flat amounts – Regionals 						 			</a:t>
            </a:r>
          </a:p>
          <a:p>
            <a:pPr>
              <a:lnSpc>
                <a:spcPct val="150000"/>
              </a:lnSpc>
              <a:spcAft>
                <a:spcPts val="900"/>
              </a:spcAft>
            </a:pPr>
            <a:r>
              <a:rPr lang="en-US" sz="3800" dirty="0"/>
              <a:t>Holiday Pay </a:t>
            </a:r>
          </a:p>
          <a:p>
            <a:pPr>
              <a:lnSpc>
                <a:spcPct val="150000"/>
              </a:lnSpc>
              <a:spcAft>
                <a:spcPts val="900"/>
              </a:spcAft>
            </a:pPr>
            <a:r>
              <a:rPr lang="en-US" sz="3800" dirty="0"/>
              <a:t>FERAP Appointments </a:t>
            </a:r>
          </a:p>
          <a:p>
            <a:pPr>
              <a:lnSpc>
                <a:spcPct val="150000"/>
              </a:lnSpc>
              <a:spcAft>
                <a:spcPts val="900"/>
              </a:spcAft>
            </a:pPr>
            <a:r>
              <a:rPr lang="en-US" sz="3800" dirty="0"/>
              <a:t>Payroll Lock/Retroactivity  </a:t>
            </a:r>
          </a:p>
          <a:p>
            <a:pPr>
              <a:lnSpc>
                <a:spcPct val="150000"/>
              </a:lnSpc>
              <a:spcAft>
                <a:spcPts val="900"/>
              </a:spcAft>
            </a:pPr>
            <a:r>
              <a:rPr lang="en-US" sz="3800" dirty="0"/>
              <a:t>Summer Pay Resources  								</a:t>
            </a:r>
            <a:r>
              <a:rPr lang="en-US" sz="3200" dirty="0"/>
              <a:t>			</a:t>
            </a:r>
            <a:endParaRPr lang="en-US" sz="2000" dirty="0"/>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2</a:t>
            </a:fld>
            <a:endParaRPr lang="en-US" dirty="0"/>
          </a:p>
        </p:txBody>
      </p:sp>
    </p:spTree>
    <p:extLst>
      <p:ext uri="{BB962C8B-B14F-4D97-AF65-F5344CB8AC3E}">
        <p14:creationId xmlns:p14="http://schemas.microsoft.com/office/powerpoint/2010/main" val="2061992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B126-83B5-4A32-9736-BB3C5DF2597E}"/>
              </a:ext>
            </a:extLst>
          </p:cNvPr>
          <p:cNvSpPr>
            <a:spLocks noGrp="1"/>
          </p:cNvSpPr>
          <p:nvPr>
            <p:ph type="ctrTitle"/>
          </p:nvPr>
        </p:nvSpPr>
        <p:spPr/>
        <p:txBody>
          <a:bodyPr/>
          <a:lstStyle/>
          <a:p>
            <a:r>
              <a:rPr lang="en-US" dirty="0"/>
              <a:t>Calendar Summary</a:t>
            </a:r>
          </a:p>
        </p:txBody>
      </p:sp>
      <p:sp>
        <p:nvSpPr>
          <p:cNvPr id="3" name="Subtitle 2">
            <a:extLst>
              <a:ext uri="{FF2B5EF4-FFF2-40B4-BE49-F238E27FC236}">
                <a16:creationId xmlns:a16="http://schemas.microsoft.com/office/drawing/2014/main" id="{CCF375D4-89A9-4ED6-B1F2-C0F951670A25}"/>
              </a:ext>
            </a:extLst>
          </p:cNvPr>
          <p:cNvSpPr>
            <a:spLocks noGrp="1"/>
          </p:cNvSpPr>
          <p:nvPr>
            <p:ph type="subTitle" idx="1"/>
          </p:nvPr>
        </p:nvSpPr>
        <p:spPr/>
        <p:txBody>
          <a:bodyPr/>
          <a:lstStyle/>
          <a:p>
            <a:r>
              <a:rPr lang="en-US" dirty="0"/>
              <a:t>Verify the pay summary and submit </a:t>
            </a:r>
          </a:p>
        </p:txBody>
      </p:sp>
      <p:sp>
        <p:nvSpPr>
          <p:cNvPr id="4" name="Text Placeholder 3">
            <a:extLst>
              <a:ext uri="{FF2B5EF4-FFF2-40B4-BE49-F238E27FC236}">
                <a16:creationId xmlns:a16="http://schemas.microsoft.com/office/drawing/2014/main" id="{B3E67CEB-A067-48E1-81A4-00485A5710A3}"/>
              </a:ext>
            </a:extLst>
          </p:cNvPr>
          <p:cNvSpPr>
            <a:spLocks noGrp="1"/>
          </p:cNvSpPr>
          <p:nvPr>
            <p:ph type="body" sz="quarter" idx="14"/>
          </p:nvPr>
        </p:nvSpPr>
        <p:spPr/>
        <p:txBody>
          <a:bodyPr/>
          <a:lstStyle/>
          <a:p>
            <a:endParaRPr lang="en-US" dirty="0"/>
          </a:p>
        </p:txBody>
      </p:sp>
      <p:pic>
        <p:nvPicPr>
          <p:cNvPr id="8" name="Picture 7" descr="Screenshot of the Verify the Pay Summary area ">
            <a:extLst>
              <a:ext uri="{FF2B5EF4-FFF2-40B4-BE49-F238E27FC236}">
                <a16:creationId xmlns:a16="http://schemas.microsoft.com/office/drawing/2014/main" id="{EF3AC2D6-1C99-43BF-AE8D-04D8D09A86C7}"/>
              </a:ext>
            </a:extLst>
          </p:cNvPr>
          <p:cNvPicPr>
            <a:picLocks noChangeAspect="1"/>
          </p:cNvPicPr>
          <p:nvPr/>
        </p:nvPicPr>
        <p:blipFill>
          <a:blip r:embed="rId3"/>
          <a:stretch>
            <a:fillRect/>
          </a:stretch>
        </p:blipFill>
        <p:spPr>
          <a:xfrm>
            <a:off x="1489618" y="1794194"/>
            <a:ext cx="9234309" cy="4041397"/>
          </a:xfrm>
          <a:prstGeom prst="rect">
            <a:avLst/>
          </a:prstGeom>
        </p:spPr>
      </p:pic>
      <p:sp>
        <p:nvSpPr>
          <p:cNvPr id="5" name="Date Placeholder 4">
            <a:extLst>
              <a:ext uri="{FF2B5EF4-FFF2-40B4-BE49-F238E27FC236}">
                <a16:creationId xmlns:a16="http://schemas.microsoft.com/office/drawing/2014/main" id="{7E1A5CB7-9B4B-4895-8D60-EE57F54848A0}"/>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3085EA9A-055E-4A3F-9768-885A416BE37A}"/>
              </a:ext>
            </a:extLst>
          </p:cNvPr>
          <p:cNvSpPr>
            <a:spLocks noGrp="1"/>
          </p:cNvSpPr>
          <p:nvPr>
            <p:ph type="sldNum" sz="quarter" idx="4"/>
          </p:nvPr>
        </p:nvSpPr>
        <p:spPr/>
        <p:txBody>
          <a:bodyPr/>
          <a:lstStyle/>
          <a:p>
            <a:fld id="{8A7A6979-0714-4377-B894-6BE4C2D6E202}" type="slidenum">
              <a:rPr lang="en-US" smtClean="0"/>
              <a:pPr/>
              <a:t>20</a:t>
            </a:fld>
            <a:endParaRPr lang="en-US" dirty="0"/>
          </a:p>
        </p:txBody>
      </p:sp>
    </p:spTree>
    <p:extLst>
      <p:ext uri="{BB962C8B-B14F-4D97-AF65-F5344CB8AC3E}">
        <p14:creationId xmlns:p14="http://schemas.microsoft.com/office/powerpoint/2010/main" val="373757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B7C9D-AD11-8850-CECC-6EE4764FBDAF}"/>
              </a:ext>
            </a:extLst>
          </p:cNvPr>
          <p:cNvSpPr>
            <a:spLocks noGrp="1"/>
          </p:cNvSpPr>
          <p:nvPr>
            <p:ph type="ctrTitle"/>
          </p:nvPr>
        </p:nvSpPr>
        <p:spPr>
          <a:xfrm>
            <a:off x="1488156" y="1626244"/>
            <a:ext cx="7911945" cy="1495794"/>
          </a:xfrm>
        </p:spPr>
        <p:txBody>
          <a:bodyPr/>
          <a:lstStyle/>
          <a:p>
            <a:r>
              <a:rPr lang="en-US" dirty="0"/>
              <a:t>Reviewing the Calendar</a:t>
            </a:r>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21</a:t>
            </a:fld>
            <a:endParaRPr lang="en-US" dirty="0"/>
          </a:p>
        </p:txBody>
      </p:sp>
    </p:spTree>
    <p:extLst>
      <p:ext uri="{BB962C8B-B14F-4D97-AF65-F5344CB8AC3E}">
        <p14:creationId xmlns:p14="http://schemas.microsoft.com/office/powerpoint/2010/main" val="2036927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7776" y="442674"/>
            <a:ext cx="9826154" cy="512448"/>
          </a:xfrm>
        </p:spPr>
        <p:txBody>
          <a:bodyPr/>
          <a:lstStyle/>
          <a:p>
            <a:r>
              <a:rPr lang="en-US" dirty="0">
                <a:solidFill>
                  <a:srgbClr val="CFB991"/>
                </a:solidFill>
              </a:rPr>
              <a:t>Reviewing the Calendar - 1</a:t>
            </a:r>
          </a:p>
        </p:txBody>
      </p:sp>
      <p:sp>
        <p:nvSpPr>
          <p:cNvPr id="4" name="Text Placeholder 3"/>
          <p:cNvSpPr>
            <a:spLocks noGrp="1"/>
          </p:cNvSpPr>
          <p:nvPr>
            <p:ph type="body" sz="quarter" idx="14"/>
          </p:nvPr>
        </p:nvSpPr>
        <p:spPr>
          <a:xfrm>
            <a:off x="897776" y="1182848"/>
            <a:ext cx="9987342" cy="4781724"/>
          </a:xfrm>
        </p:spPr>
        <p:txBody>
          <a:bodyPr>
            <a:normAutofit fontScale="92500"/>
          </a:bodyPr>
          <a:lstStyle/>
          <a:p>
            <a:r>
              <a:rPr lang="en-US" sz="2600" dirty="0"/>
              <a:t>Summer Pay calendars where a change has been made by Faculty must be reviewed by the Business office prior to submitting to Payroll for processing. </a:t>
            </a:r>
          </a:p>
          <a:p>
            <a:endParaRPr lang="en-US" sz="2600" dirty="0"/>
          </a:p>
          <a:p>
            <a:pPr marL="1005840" indent="-457200">
              <a:lnSpc>
                <a:spcPct val="110000"/>
              </a:lnSpc>
              <a:buSzPct val="100000"/>
              <a:buFont typeface="Wingdings" panose="05000000000000000000" pitchFamily="2" charset="2"/>
              <a:buChar char="Ø"/>
            </a:pPr>
            <a:r>
              <a:rPr lang="en-US" sz="2600" dirty="0"/>
              <a:t>Changes to the original information is displayed under the Retro Pay tab: </a:t>
            </a:r>
          </a:p>
          <a:p>
            <a:pPr marL="1005840" indent="-457200">
              <a:lnSpc>
                <a:spcPct val="110000"/>
              </a:lnSpc>
              <a:buSzPct val="100000"/>
              <a:buFont typeface="Wingdings" panose="05000000000000000000" pitchFamily="2" charset="2"/>
              <a:buChar char="Ø"/>
            </a:pPr>
            <a:endParaRPr lang="en-US" sz="2600" dirty="0"/>
          </a:p>
          <a:p>
            <a:pPr marL="1005840" indent="-457200">
              <a:lnSpc>
                <a:spcPct val="110000"/>
              </a:lnSpc>
              <a:buSzPct val="100000"/>
              <a:buFont typeface="Wingdings" panose="05000000000000000000" pitchFamily="2" charset="2"/>
              <a:buChar char="Ø"/>
            </a:pPr>
            <a:endParaRPr lang="en-US" sz="2600" dirty="0"/>
          </a:p>
          <a:p>
            <a:pPr marL="1005840" indent="-457200">
              <a:lnSpc>
                <a:spcPct val="110000"/>
              </a:lnSpc>
              <a:buSzPct val="100000"/>
              <a:buFont typeface="Wingdings" panose="05000000000000000000" pitchFamily="2" charset="2"/>
              <a:buChar char="Ø"/>
            </a:pPr>
            <a:endParaRPr lang="en-US" sz="2600" dirty="0"/>
          </a:p>
          <a:p>
            <a:pPr marL="0" indent="0">
              <a:buNone/>
            </a:pPr>
            <a:endParaRPr lang="en-US" sz="2600" dirty="0"/>
          </a:p>
          <a:p>
            <a:endParaRPr lang="en-US" sz="2600" dirty="0"/>
          </a:p>
          <a:p>
            <a:endParaRPr lang="en-US" sz="2600" dirty="0"/>
          </a:p>
          <a:p>
            <a:r>
              <a:rPr lang="en-US" sz="2600" dirty="0"/>
              <a:t>Submit the Calendar for payroll processing by the established p</a:t>
            </a:r>
            <a:r>
              <a:rPr lang="en-US" sz="2800" dirty="0"/>
              <a:t>re-payroll task cutoff dates on the </a:t>
            </a:r>
            <a:r>
              <a:rPr lang="en-US" sz="2800" dirty="0">
                <a:hlinkClick r:id="rId3"/>
              </a:rPr>
              <a:t>Payroll Calendar site</a:t>
            </a:r>
            <a:r>
              <a:rPr lang="en-US" sz="2800" dirty="0"/>
              <a:t>.  </a:t>
            </a:r>
          </a:p>
          <a:p>
            <a:endParaRPr lang="en-US" sz="2600" dirty="0"/>
          </a:p>
          <a:p>
            <a:endParaRPr lang="en-US" sz="7600" dirty="0"/>
          </a:p>
          <a:p>
            <a:endParaRPr lang="en-US" sz="4800" dirty="0"/>
          </a:p>
          <a:p>
            <a:pPr lvl="1" indent="-274320" defTabSz="457200">
              <a:spcBef>
                <a:spcPts val="0"/>
              </a:spcBef>
              <a:buClrTx/>
            </a:pPr>
            <a:endParaRPr lang="en-US" sz="7600" dirty="0">
              <a:solidFill>
                <a:schemeClr val="bg1"/>
              </a:solidFill>
              <a:latin typeface="Acumin Pro" panose="020B0504020202020204" pitchFamily="34" charset="77"/>
            </a:endParaRPr>
          </a:p>
        </p:txBody>
      </p:sp>
      <p:pic>
        <p:nvPicPr>
          <p:cNvPr id="9" name="Picture 8" descr="Screenshot of the Retro Pay link">
            <a:extLst>
              <a:ext uri="{FF2B5EF4-FFF2-40B4-BE49-F238E27FC236}">
                <a16:creationId xmlns:a16="http://schemas.microsoft.com/office/drawing/2014/main" id="{EBEA1772-0D3D-47D9-9846-1EF33546C3E1}"/>
              </a:ext>
            </a:extLst>
          </p:cNvPr>
          <p:cNvPicPr>
            <a:picLocks noChangeAspect="1"/>
          </p:cNvPicPr>
          <p:nvPr/>
        </p:nvPicPr>
        <p:blipFill>
          <a:blip r:embed="rId4"/>
          <a:stretch>
            <a:fillRect/>
          </a:stretch>
        </p:blipFill>
        <p:spPr>
          <a:xfrm>
            <a:off x="4374647" y="3078366"/>
            <a:ext cx="971550" cy="428625"/>
          </a:xfrm>
          <a:prstGeom prst="rect">
            <a:avLst/>
          </a:prstGeom>
        </p:spPr>
      </p:pic>
      <p:pic>
        <p:nvPicPr>
          <p:cNvPr id="8" name="Picture 7" descr="Screenshot of the Retro pay showing the table for Pay Period, Was Paid/Scheduled to be Paid, Should have been Paid, and Over/Underpayment columns.">
            <a:extLst>
              <a:ext uri="{FF2B5EF4-FFF2-40B4-BE49-F238E27FC236}">
                <a16:creationId xmlns:a16="http://schemas.microsoft.com/office/drawing/2014/main" id="{7CA02139-84C2-CC35-6514-21460BEF74D4}"/>
              </a:ext>
            </a:extLst>
          </p:cNvPr>
          <p:cNvPicPr>
            <a:picLocks noChangeAspect="1"/>
          </p:cNvPicPr>
          <p:nvPr/>
        </p:nvPicPr>
        <p:blipFill>
          <a:blip r:embed="rId5"/>
          <a:stretch>
            <a:fillRect/>
          </a:stretch>
        </p:blipFill>
        <p:spPr>
          <a:xfrm>
            <a:off x="2397380" y="3612130"/>
            <a:ext cx="7397242" cy="1213064"/>
          </a:xfrm>
          <a:prstGeom prst="rect">
            <a:avLst/>
          </a:prstGeom>
        </p:spPr>
      </p:pic>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22</a:t>
            </a:fld>
            <a:endParaRPr lang="en-US" dirty="0"/>
          </a:p>
        </p:txBody>
      </p:sp>
    </p:spTree>
    <p:extLst>
      <p:ext uri="{BB962C8B-B14F-4D97-AF65-F5344CB8AC3E}">
        <p14:creationId xmlns:p14="http://schemas.microsoft.com/office/powerpoint/2010/main" val="902339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9618" y="442674"/>
            <a:ext cx="9234310" cy="512448"/>
          </a:xfrm>
        </p:spPr>
        <p:txBody>
          <a:bodyPr/>
          <a:lstStyle/>
          <a:p>
            <a:r>
              <a:rPr lang="en-US" dirty="0">
                <a:solidFill>
                  <a:srgbClr val="CFB991"/>
                </a:solidFill>
              </a:rPr>
              <a:t>Reviewing the Calendar - 2</a:t>
            </a:r>
            <a:endParaRPr lang="en-US" dirty="0">
              <a:solidFill>
                <a:schemeClr val="tx2">
                  <a:lumMod val="75000"/>
                </a:schemeClr>
              </a:solidFill>
            </a:endParaRPr>
          </a:p>
        </p:txBody>
      </p:sp>
      <p:sp>
        <p:nvSpPr>
          <p:cNvPr id="3" name="Subtitle 2"/>
          <p:cNvSpPr>
            <a:spLocks noGrp="1"/>
          </p:cNvSpPr>
          <p:nvPr>
            <p:ph type="subTitle" idx="1"/>
          </p:nvPr>
        </p:nvSpPr>
        <p:spPr>
          <a:xfrm>
            <a:off x="1489618" y="1345167"/>
            <a:ext cx="8485655" cy="677108"/>
          </a:xfrm>
        </p:spPr>
        <p:txBody>
          <a:bodyPr/>
          <a:lstStyle/>
          <a:p>
            <a:r>
              <a:rPr lang="en-US" dirty="0"/>
              <a:t>After submitting the Calendar, the Business Office will need to verify the calendar entries in SAP/ECP IT0015 (additional pay)</a:t>
            </a:r>
          </a:p>
        </p:txBody>
      </p:sp>
      <p:sp>
        <p:nvSpPr>
          <p:cNvPr id="4" name="Text Placeholder 3"/>
          <p:cNvSpPr>
            <a:spLocks noGrp="1"/>
          </p:cNvSpPr>
          <p:nvPr>
            <p:ph type="body" sz="quarter" idx="14"/>
          </p:nvPr>
        </p:nvSpPr>
        <p:spPr>
          <a:xfrm>
            <a:off x="1489618" y="2219498"/>
            <a:ext cx="9809494" cy="3732415"/>
          </a:xfrm>
        </p:spPr>
        <p:txBody>
          <a:bodyPr>
            <a:normAutofit fontScale="92500" lnSpcReduction="20000"/>
          </a:bodyPr>
          <a:lstStyle/>
          <a:p>
            <a:r>
              <a:rPr lang="en-US" sz="2000" dirty="0"/>
              <a:t>In ECP/SAP, access PA20, enter the PERNR number</a:t>
            </a:r>
          </a:p>
          <a:p>
            <a:endParaRPr lang="en-US" sz="2000" dirty="0"/>
          </a:p>
          <a:p>
            <a:r>
              <a:rPr lang="en-US" sz="2000" dirty="0"/>
              <a:t>Type in Infotype 0015 and STY 1315 for Summer Pay, select the moon over mountain</a:t>
            </a:r>
          </a:p>
          <a:p>
            <a:endParaRPr lang="en-US" sz="2000" dirty="0"/>
          </a:p>
          <a:p>
            <a:r>
              <a:rPr lang="en-US" sz="2000" dirty="0"/>
              <a:t>Highlight the line to view, then click on the magnifying glass </a:t>
            </a:r>
          </a:p>
          <a:p>
            <a:endParaRPr lang="en-US" sz="2000" dirty="0"/>
          </a:p>
          <a:p>
            <a:r>
              <a:rPr lang="en-US" sz="2000" dirty="0"/>
              <a:t>On the additional payments tab, verify the amount posted matches to the SEEMLESS calendar amount.   This will be a lump sum amount for EACH PAY PERIOD 2026 Summer Pay.  Cost distribution will then follow IT27 in ECP.      </a:t>
            </a:r>
          </a:p>
          <a:p>
            <a:pPr marL="0" indent="0">
              <a:buNone/>
            </a:pPr>
            <a:r>
              <a:rPr lang="en-US" sz="2000" dirty="0"/>
              <a:t> </a:t>
            </a:r>
            <a:endParaRPr lang="en-US" sz="2000" dirty="0">
              <a:highlight>
                <a:srgbClr val="FFFF00"/>
              </a:highlight>
            </a:endParaRPr>
          </a:p>
          <a:p>
            <a:r>
              <a:rPr lang="en-US" sz="2000" dirty="0"/>
              <a:t>There is also a COGNOS report that can be run to verify the entries in ECP Info type 0015 and wage type 1315. Remember that COGNOS data is populated a day in arrears, so you will not see entries from the current day:</a:t>
            </a:r>
          </a:p>
          <a:p>
            <a:endParaRPr lang="en-US" sz="2000" dirty="0"/>
          </a:p>
          <a:p>
            <a:endParaRPr lang="en-US" sz="2000" dirty="0"/>
          </a:p>
          <a:p>
            <a:r>
              <a:rPr lang="en-US" sz="2000" dirty="0"/>
              <a:t>If there is a discrepancy, contact </a:t>
            </a:r>
            <a:r>
              <a:rPr lang="en-US" sz="2000" dirty="0">
                <a:hlinkClick r:id="rId3"/>
              </a:rPr>
              <a:t>summerpay@groups.purdue.edu</a:t>
            </a:r>
            <a:endParaRPr lang="en-US" sz="2000" dirty="0"/>
          </a:p>
          <a:p>
            <a:endParaRPr lang="en-US" sz="2000" dirty="0"/>
          </a:p>
          <a:p>
            <a:pPr marL="0" indent="0">
              <a:buNone/>
            </a:pPr>
            <a:endParaRPr lang="en-US" dirty="0"/>
          </a:p>
        </p:txBody>
      </p:sp>
      <p:pic>
        <p:nvPicPr>
          <p:cNvPr id="8" name="Picture 7" descr="Screenshot of the Additional Pay Report link found under Team Content &gt; Standard Content &gt; HR and Payroll">
            <a:extLst>
              <a:ext uri="{FF2B5EF4-FFF2-40B4-BE49-F238E27FC236}">
                <a16:creationId xmlns:a16="http://schemas.microsoft.com/office/drawing/2014/main" id="{3C022697-EF3E-4BEB-9ACA-4307ED1132FD}"/>
              </a:ext>
            </a:extLst>
          </p:cNvPr>
          <p:cNvPicPr>
            <a:picLocks noChangeAspect="1"/>
          </p:cNvPicPr>
          <p:nvPr/>
        </p:nvPicPr>
        <p:blipFill>
          <a:blip r:embed="rId4"/>
          <a:stretch>
            <a:fillRect/>
          </a:stretch>
        </p:blipFill>
        <p:spPr>
          <a:xfrm>
            <a:off x="6096000" y="5066088"/>
            <a:ext cx="3438525" cy="590550"/>
          </a:xfrm>
          <a:prstGeom prst="rect">
            <a:avLst/>
          </a:prstGeom>
        </p:spPr>
      </p:pic>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23</a:t>
            </a:fld>
            <a:endParaRPr lang="en-US" dirty="0"/>
          </a:p>
        </p:txBody>
      </p:sp>
    </p:spTree>
    <p:extLst>
      <p:ext uri="{BB962C8B-B14F-4D97-AF65-F5344CB8AC3E}">
        <p14:creationId xmlns:p14="http://schemas.microsoft.com/office/powerpoint/2010/main" val="1978712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81D67-FB81-40AE-9618-1755BB442E6D}"/>
              </a:ext>
            </a:extLst>
          </p:cNvPr>
          <p:cNvSpPr>
            <a:spLocks noGrp="1"/>
          </p:cNvSpPr>
          <p:nvPr>
            <p:ph type="ctrTitle"/>
          </p:nvPr>
        </p:nvSpPr>
        <p:spPr/>
        <p:txBody>
          <a:bodyPr/>
          <a:lstStyle/>
          <a:p>
            <a:r>
              <a:rPr lang="en-US" dirty="0">
                <a:solidFill>
                  <a:srgbClr val="CFB991"/>
                </a:solidFill>
              </a:rPr>
              <a:t>Reviewing the Calendar - 3</a:t>
            </a:r>
          </a:p>
        </p:txBody>
      </p:sp>
      <p:sp>
        <p:nvSpPr>
          <p:cNvPr id="3" name="Subtitle 2">
            <a:extLst>
              <a:ext uri="{FF2B5EF4-FFF2-40B4-BE49-F238E27FC236}">
                <a16:creationId xmlns:a16="http://schemas.microsoft.com/office/drawing/2014/main" id="{C56FEBD1-9EB3-461B-A8EB-06198B5FB197}"/>
              </a:ext>
            </a:extLst>
          </p:cNvPr>
          <p:cNvSpPr>
            <a:spLocks noGrp="1"/>
          </p:cNvSpPr>
          <p:nvPr>
            <p:ph type="subTitle" idx="1"/>
          </p:nvPr>
        </p:nvSpPr>
        <p:spPr>
          <a:xfrm>
            <a:off x="1489618" y="1073791"/>
            <a:ext cx="7321993" cy="430887"/>
          </a:xfrm>
        </p:spPr>
        <p:txBody>
          <a:bodyPr/>
          <a:lstStyle/>
          <a:p>
            <a:r>
              <a:rPr lang="en-US" sz="2800" u="sng" dirty="0">
                <a:solidFill>
                  <a:srgbClr val="CFB991"/>
                </a:solidFill>
              </a:rPr>
              <a:t> </a:t>
            </a:r>
            <a:r>
              <a:rPr lang="en-US" sz="2800" u="sng" dirty="0">
                <a:solidFill>
                  <a:srgbClr val="0070C0"/>
                </a:solidFill>
              </a:rPr>
              <a:t>AUDIT trail   </a:t>
            </a:r>
          </a:p>
        </p:txBody>
      </p:sp>
      <p:sp>
        <p:nvSpPr>
          <p:cNvPr id="4" name="Text Placeholder 3">
            <a:extLst>
              <a:ext uri="{FF2B5EF4-FFF2-40B4-BE49-F238E27FC236}">
                <a16:creationId xmlns:a16="http://schemas.microsoft.com/office/drawing/2014/main" id="{2E2F14E5-CC70-4F4C-AD3A-8D16A5937BA9}"/>
              </a:ext>
            </a:extLst>
          </p:cNvPr>
          <p:cNvSpPr>
            <a:spLocks noGrp="1"/>
          </p:cNvSpPr>
          <p:nvPr>
            <p:ph type="body" sz="quarter" idx="14"/>
          </p:nvPr>
        </p:nvSpPr>
        <p:spPr>
          <a:xfrm>
            <a:off x="637563" y="1753300"/>
            <a:ext cx="10821798" cy="4110606"/>
          </a:xfrm>
        </p:spPr>
        <p:txBody>
          <a:bodyPr/>
          <a:lstStyle/>
          <a:p>
            <a:r>
              <a:rPr lang="en-US" dirty="0"/>
              <a:t>View the changes to the Summer Calendar by selecting the VIEW History tab: </a:t>
            </a:r>
          </a:p>
          <a:p>
            <a:endParaRPr lang="en-US" dirty="0"/>
          </a:p>
          <a:p>
            <a:endParaRPr lang="en-US" dirty="0"/>
          </a:p>
          <a:p>
            <a:endParaRPr lang="en-US" dirty="0"/>
          </a:p>
          <a:p>
            <a:r>
              <a:rPr lang="en-US" dirty="0"/>
              <a:t>The audit trail details when changes have been made to the calendar and can be exported</a:t>
            </a:r>
          </a:p>
          <a:p>
            <a:endParaRPr lang="en-US" dirty="0"/>
          </a:p>
          <a:p>
            <a:pPr lvl="1"/>
            <a:endParaRPr lang="en-US" dirty="0"/>
          </a:p>
          <a:p>
            <a:endParaRPr lang="en-US" dirty="0"/>
          </a:p>
          <a:p>
            <a:pPr lvl="1"/>
            <a:endParaRPr lang="en-US" dirty="0"/>
          </a:p>
          <a:p>
            <a:endParaRPr lang="en-US" dirty="0"/>
          </a:p>
          <a:p>
            <a:endParaRPr lang="en-US" dirty="0"/>
          </a:p>
          <a:p>
            <a:endParaRPr lang="en-US" dirty="0"/>
          </a:p>
        </p:txBody>
      </p:sp>
      <p:pic>
        <p:nvPicPr>
          <p:cNvPr id="8" name="Picture 7" descr="Screenshot of the Print and View History Buttons">
            <a:extLst>
              <a:ext uri="{FF2B5EF4-FFF2-40B4-BE49-F238E27FC236}">
                <a16:creationId xmlns:a16="http://schemas.microsoft.com/office/drawing/2014/main" id="{82B3C134-8CA8-EB7C-0651-D1CFBC316E1E}"/>
              </a:ext>
            </a:extLst>
          </p:cNvPr>
          <p:cNvPicPr>
            <a:picLocks noChangeAspect="1"/>
          </p:cNvPicPr>
          <p:nvPr/>
        </p:nvPicPr>
        <p:blipFill>
          <a:blip r:embed="rId3"/>
          <a:stretch>
            <a:fillRect/>
          </a:stretch>
        </p:blipFill>
        <p:spPr>
          <a:xfrm>
            <a:off x="4461831" y="2038120"/>
            <a:ext cx="2345405" cy="837282"/>
          </a:xfrm>
          <a:prstGeom prst="rect">
            <a:avLst/>
          </a:prstGeom>
        </p:spPr>
      </p:pic>
      <p:pic>
        <p:nvPicPr>
          <p:cNvPr id="9" name="Picture 8" descr="Screenshot of the Export To Excel area with the Excel Data preview shown">
            <a:extLst>
              <a:ext uri="{FF2B5EF4-FFF2-40B4-BE49-F238E27FC236}">
                <a16:creationId xmlns:a16="http://schemas.microsoft.com/office/drawing/2014/main" id="{91B91030-F258-34E9-188C-4F006F96E66E}"/>
              </a:ext>
            </a:extLst>
          </p:cNvPr>
          <p:cNvPicPr>
            <a:picLocks noChangeAspect="1"/>
          </p:cNvPicPr>
          <p:nvPr/>
        </p:nvPicPr>
        <p:blipFill>
          <a:blip r:embed="rId4"/>
          <a:stretch>
            <a:fillRect/>
          </a:stretch>
        </p:blipFill>
        <p:spPr>
          <a:xfrm>
            <a:off x="1489618" y="3316265"/>
            <a:ext cx="9234310" cy="2355210"/>
          </a:xfrm>
          <a:prstGeom prst="rect">
            <a:avLst/>
          </a:prstGeom>
        </p:spPr>
      </p:pic>
      <p:sp>
        <p:nvSpPr>
          <p:cNvPr id="5" name="Date Placeholder 4">
            <a:extLst>
              <a:ext uri="{FF2B5EF4-FFF2-40B4-BE49-F238E27FC236}">
                <a16:creationId xmlns:a16="http://schemas.microsoft.com/office/drawing/2014/main" id="{C112DFE5-8480-4899-8B7D-3E7DB5016408}"/>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60B565B6-5C4C-46EF-ACE4-D90AF4073A71}"/>
              </a:ext>
            </a:extLst>
          </p:cNvPr>
          <p:cNvSpPr>
            <a:spLocks noGrp="1"/>
          </p:cNvSpPr>
          <p:nvPr>
            <p:ph type="sldNum" sz="quarter" idx="4"/>
          </p:nvPr>
        </p:nvSpPr>
        <p:spPr/>
        <p:txBody>
          <a:bodyPr/>
          <a:lstStyle/>
          <a:p>
            <a:fld id="{8A7A6979-0714-4377-B894-6BE4C2D6E202}" type="slidenum">
              <a:rPr lang="en-US" smtClean="0"/>
              <a:pPr/>
              <a:t>24</a:t>
            </a:fld>
            <a:endParaRPr lang="en-US" dirty="0"/>
          </a:p>
        </p:txBody>
      </p:sp>
    </p:spTree>
    <p:extLst>
      <p:ext uri="{BB962C8B-B14F-4D97-AF65-F5344CB8AC3E}">
        <p14:creationId xmlns:p14="http://schemas.microsoft.com/office/powerpoint/2010/main" val="3970596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4E807-3842-FF64-96AC-61D99961CEC8}"/>
              </a:ext>
            </a:extLst>
          </p:cNvPr>
          <p:cNvSpPr>
            <a:spLocks noGrp="1"/>
          </p:cNvSpPr>
          <p:nvPr>
            <p:ph type="ctrTitle"/>
          </p:nvPr>
        </p:nvSpPr>
        <p:spPr>
          <a:xfrm>
            <a:off x="528811" y="442674"/>
            <a:ext cx="11446524" cy="498598"/>
          </a:xfrm>
        </p:spPr>
        <p:txBody>
          <a:bodyPr/>
          <a:lstStyle/>
          <a:p>
            <a:r>
              <a:rPr lang="en-US" dirty="0">
                <a:solidFill>
                  <a:srgbClr val="CFB991"/>
                </a:solidFill>
              </a:rPr>
              <a:t>Verifying multiple Calendars are not &gt; 1.0 FTE</a:t>
            </a:r>
            <a:endParaRPr lang="en-US" dirty="0"/>
          </a:p>
        </p:txBody>
      </p:sp>
      <p:sp>
        <p:nvSpPr>
          <p:cNvPr id="4" name="Text Placeholder 3">
            <a:extLst>
              <a:ext uri="{FF2B5EF4-FFF2-40B4-BE49-F238E27FC236}">
                <a16:creationId xmlns:a16="http://schemas.microsoft.com/office/drawing/2014/main" id="{5039F726-8C08-3F8B-A232-BAF28035A06F}"/>
              </a:ext>
            </a:extLst>
          </p:cNvPr>
          <p:cNvSpPr>
            <a:spLocks noGrp="1"/>
          </p:cNvSpPr>
          <p:nvPr>
            <p:ph type="body" sz="quarter" idx="14"/>
          </p:nvPr>
        </p:nvSpPr>
        <p:spPr>
          <a:xfrm>
            <a:off x="528811" y="1421176"/>
            <a:ext cx="10770301" cy="4450814"/>
          </a:xfrm>
        </p:spPr>
        <p:txBody>
          <a:bodyPr/>
          <a:lstStyle/>
          <a:p>
            <a:r>
              <a:rPr lang="en-US" dirty="0"/>
              <a:t>SEEMLESS has a feature that allows the user to view the FTE by calendar period and pay period.   </a:t>
            </a:r>
          </a:p>
          <a:p>
            <a:endParaRPr lang="en-US" dirty="0"/>
          </a:p>
          <a:p>
            <a:r>
              <a:rPr lang="en-US" dirty="0"/>
              <a:t>Example:  Days column is hidden next to the FTE column in the first line: </a:t>
            </a:r>
          </a:p>
        </p:txBody>
      </p:sp>
      <p:pic>
        <p:nvPicPr>
          <p:cNvPr id="10" name="Picture 9" descr="Screenshot of the Table show in SEEMLESS. Visually, only the D in the Days columns is shown.">
            <a:extLst>
              <a:ext uri="{FF2B5EF4-FFF2-40B4-BE49-F238E27FC236}">
                <a16:creationId xmlns:a16="http://schemas.microsoft.com/office/drawing/2014/main" id="{646248F8-FC72-5127-9B47-FD55058EBA28}"/>
              </a:ext>
            </a:extLst>
          </p:cNvPr>
          <p:cNvPicPr>
            <a:picLocks noChangeAspect="1"/>
          </p:cNvPicPr>
          <p:nvPr/>
        </p:nvPicPr>
        <p:blipFill>
          <a:blip r:embed="rId3"/>
          <a:stretch>
            <a:fillRect/>
          </a:stretch>
        </p:blipFill>
        <p:spPr>
          <a:xfrm>
            <a:off x="528811" y="2411955"/>
            <a:ext cx="10770301" cy="886129"/>
          </a:xfrm>
          <a:prstGeom prst="rect">
            <a:avLst/>
          </a:prstGeom>
        </p:spPr>
      </p:pic>
      <p:pic>
        <p:nvPicPr>
          <p:cNvPr id="12" name="Picture 11" descr="Screenshot of the Table show in SEEMLESS. Visually, the Days column has been expanded to see the entire column name">
            <a:extLst>
              <a:ext uri="{FF2B5EF4-FFF2-40B4-BE49-F238E27FC236}">
                <a16:creationId xmlns:a16="http://schemas.microsoft.com/office/drawing/2014/main" id="{A4C3B1B5-4DD8-10F4-2CA5-0F0B1FD5D295}"/>
              </a:ext>
            </a:extLst>
          </p:cNvPr>
          <p:cNvPicPr>
            <a:picLocks noChangeAspect="1"/>
          </p:cNvPicPr>
          <p:nvPr/>
        </p:nvPicPr>
        <p:blipFill>
          <a:blip r:embed="rId4"/>
          <a:stretch>
            <a:fillRect/>
          </a:stretch>
        </p:blipFill>
        <p:spPr>
          <a:xfrm>
            <a:off x="528811" y="3607376"/>
            <a:ext cx="10770301" cy="1103220"/>
          </a:xfrm>
          <a:prstGeom prst="rect">
            <a:avLst/>
          </a:prstGeom>
        </p:spPr>
      </p:pic>
      <p:sp>
        <p:nvSpPr>
          <p:cNvPr id="5" name="Date Placeholder 4">
            <a:extLst>
              <a:ext uri="{FF2B5EF4-FFF2-40B4-BE49-F238E27FC236}">
                <a16:creationId xmlns:a16="http://schemas.microsoft.com/office/drawing/2014/main" id="{2ABB41CE-7F7F-2979-7914-2C535CE589ED}"/>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B31804D2-7F20-346E-531C-0E4EEE897455}"/>
              </a:ext>
            </a:extLst>
          </p:cNvPr>
          <p:cNvSpPr>
            <a:spLocks noGrp="1"/>
          </p:cNvSpPr>
          <p:nvPr>
            <p:ph type="sldNum" sz="quarter" idx="4"/>
          </p:nvPr>
        </p:nvSpPr>
        <p:spPr/>
        <p:txBody>
          <a:bodyPr/>
          <a:lstStyle/>
          <a:p>
            <a:fld id="{8A7A6979-0714-4377-B894-6BE4C2D6E202}" type="slidenum">
              <a:rPr lang="en-US" smtClean="0"/>
              <a:pPr/>
              <a:t>25</a:t>
            </a:fld>
            <a:endParaRPr lang="en-US" dirty="0"/>
          </a:p>
        </p:txBody>
      </p:sp>
    </p:spTree>
    <p:extLst>
      <p:ext uri="{BB962C8B-B14F-4D97-AF65-F5344CB8AC3E}">
        <p14:creationId xmlns:p14="http://schemas.microsoft.com/office/powerpoint/2010/main" val="11101127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3540-E083-D240-3437-5836C30A42EB}"/>
              </a:ext>
            </a:extLst>
          </p:cNvPr>
          <p:cNvSpPr>
            <a:spLocks noGrp="1"/>
          </p:cNvSpPr>
          <p:nvPr>
            <p:ph type="ctrTitle"/>
          </p:nvPr>
        </p:nvSpPr>
        <p:spPr>
          <a:xfrm>
            <a:off x="1488156" y="1626244"/>
            <a:ext cx="7911945" cy="757130"/>
          </a:xfrm>
        </p:spPr>
        <p:txBody>
          <a:bodyPr/>
          <a:lstStyle/>
          <a:p>
            <a:r>
              <a:rPr lang="en-US" dirty="0"/>
              <a:t>Manual Calculator</a:t>
            </a:r>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26</a:t>
            </a:fld>
            <a:endParaRPr lang="en-US" dirty="0"/>
          </a:p>
        </p:txBody>
      </p:sp>
    </p:spTree>
    <p:extLst>
      <p:ext uri="{BB962C8B-B14F-4D97-AF65-F5344CB8AC3E}">
        <p14:creationId xmlns:p14="http://schemas.microsoft.com/office/powerpoint/2010/main" val="1049921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1080656" y="442674"/>
            <a:ext cx="8486292" cy="512448"/>
          </a:xfrm>
        </p:spPr>
        <p:txBody>
          <a:bodyPr/>
          <a:lstStyle/>
          <a:p>
            <a:r>
              <a:rPr lang="en-US" dirty="0">
                <a:solidFill>
                  <a:srgbClr val="CFB991"/>
                </a:solidFill>
              </a:rPr>
              <a:t>SEEMLESS vs Summer Calculator </a:t>
            </a: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064029"/>
            <a:ext cx="9817329" cy="4912822"/>
          </a:xfrm>
        </p:spPr>
        <p:txBody>
          <a:bodyPr>
            <a:normAutofit fontScale="85000" lnSpcReduction="20000"/>
          </a:bodyPr>
          <a:lstStyle/>
          <a:p>
            <a:pPr marL="0" indent="0">
              <a:buNone/>
            </a:pPr>
            <a:r>
              <a:rPr lang="en-US" sz="2000" dirty="0"/>
              <a:t>All Employee information is transferred over to SEEMLESS the first day of summer and the first day of each pay period.  The </a:t>
            </a:r>
            <a:r>
              <a:rPr lang="en-US" sz="2000" b="1" u="sng" dirty="0"/>
              <a:t>summer calculator form along with a manual entry </a:t>
            </a:r>
            <a:r>
              <a:rPr lang="en-US" sz="2000" dirty="0"/>
              <a:t>should be used when an effective date is after the first day of the pay period.  </a:t>
            </a:r>
          </a:p>
          <a:p>
            <a:pPr marL="457200" indent="-457200">
              <a:buFont typeface="+mj-lt"/>
              <a:buAutoNum type="arabicPeriod"/>
            </a:pPr>
            <a:endParaRPr lang="en-US" sz="2000" dirty="0"/>
          </a:p>
          <a:p>
            <a:pPr marL="0" indent="0">
              <a:buNone/>
            </a:pPr>
            <a:r>
              <a:rPr lang="en-US" sz="2000" dirty="0"/>
              <a:t>If you have the following situations:  New hire, rehire, add additional, transfers, position reclassifications and change in pay with effective dates after the first of the pay period then: </a:t>
            </a:r>
          </a:p>
          <a:p>
            <a:pPr marL="457200" indent="-457200">
              <a:buFont typeface="+mj-lt"/>
              <a:buAutoNum type="arabicPeriod"/>
            </a:pPr>
            <a:endParaRPr lang="en-US" sz="2000" dirty="0"/>
          </a:p>
          <a:p>
            <a:pPr marL="457200" lvl="0" indent="-457200">
              <a:buFont typeface="+mj-lt"/>
              <a:buAutoNum type="arabicPeriod"/>
            </a:pPr>
            <a:r>
              <a:rPr lang="en-US" sz="2000" dirty="0">
                <a:solidFill>
                  <a:srgbClr val="000000"/>
                </a:solidFill>
              </a:rPr>
              <a:t>Select the appropriate Summer Pay Calculator to be submitted for the pay period.   </a:t>
            </a:r>
            <a:endParaRPr lang="en-US" sz="2000" dirty="0"/>
          </a:p>
          <a:p>
            <a:pPr lvl="0"/>
            <a:endParaRPr lang="en-US" sz="2000" dirty="0"/>
          </a:p>
          <a:p>
            <a:pPr marL="457200" indent="-457200">
              <a:buAutoNum type="arabicPeriod" startAt="2"/>
            </a:pPr>
            <a:r>
              <a:rPr lang="en-US" sz="2000" dirty="0"/>
              <a:t>A paper calculator can be used for the first pay period and then the SEEMLESS application for the following periods. </a:t>
            </a:r>
          </a:p>
          <a:p>
            <a:pPr marL="457200" indent="-457200">
              <a:buAutoNum type="arabicPeriod" startAt="2"/>
            </a:pPr>
            <a:endParaRPr lang="en-US" sz="2000" dirty="0">
              <a:highlight>
                <a:srgbClr val="FFFF00"/>
              </a:highlight>
            </a:endParaRPr>
          </a:p>
          <a:p>
            <a:pPr marL="457200" indent="-457200">
              <a:buAutoNum type="arabicPeriod" startAt="3"/>
            </a:pPr>
            <a:r>
              <a:rPr lang="en-US" sz="2000" dirty="0"/>
              <a:t>All employee transfers in mid-pay period must be completed with a summer calculator </a:t>
            </a:r>
          </a:p>
          <a:p>
            <a:pPr marL="457200" indent="-457200">
              <a:buAutoNum type="arabicPeriod" startAt="3"/>
            </a:pPr>
            <a:endParaRPr lang="en-US" sz="2000" dirty="0">
              <a:solidFill>
                <a:srgbClr val="FF0000"/>
              </a:solidFill>
            </a:endParaRPr>
          </a:p>
          <a:p>
            <a:pPr marL="457200" indent="-457200">
              <a:buAutoNum type="arabicPeriod" startAt="3"/>
            </a:pPr>
            <a:r>
              <a:rPr lang="en-US" sz="2000" b="1" dirty="0">
                <a:solidFill>
                  <a:srgbClr val="FF0000"/>
                </a:solidFill>
              </a:rPr>
              <a:t>Do not enter Cost Overrides </a:t>
            </a:r>
            <a:r>
              <a:rPr lang="en-US" sz="2000" dirty="0"/>
              <a:t>on manual entries in IT15 wage type 1315 for summer calculators. Cost Overrides in Summer Pay will </a:t>
            </a:r>
            <a:r>
              <a:rPr lang="en-US" sz="2000" b="1" dirty="0">
                <a:solidFill>
                  <a:srgbClr val="FF0000"/>
                </a:solidFill>
              </a:rPr>
              <a:t>not work with the Effort Reporting system.  </a:t>
            </a:r>
          </a:p>
          <a:p>
            <a:pPr marL="457200" indent="-457200">
              <a:buAutoNum type="arabicPeriod" startAt="3"/>
            </a:pPr>
            <a:endParaRPr lang="en-US" sz="2000" dirty="0"/>
          </a:p>
          <a:p>
            <a:pPr marL="457200" indent="-457200">
              <a:buAutoNum type="arabicPeriod" startAt="3"/>
            </a:pPr>
            <a:r>
              <a:rPr lang="en-US" sz="2000" dirty="0"/>
              <a:t>A Summer Calculator Form is only necessary for employees with mid-pay period position reclassifications if the salary is affected. If the effective date is the first of the pay period, the employee may need to be added to the SEEMLESS application.   Send this request for access to </a:t>
            </a:r>
            <a:r>
              <a:rPr lang="en-US" sz="2000" dirty="0">
                <a:hlinkClick r:id="rId3"/>
              </a:rPr>
              <a:t>SummerPay@Groups.Purdue.edu</a:t>
            </a:r>
            <a:r>
              <a:rPr lang="en-US" sz="2000" dirty="0"/>
              <a:t> including their PERNR #.</a:t>
            </a:r>
          </a:p>
          <a:p>
            <a:pPr marL="640080" lvl="1" indent="-457200">
              <a:buAutoNum type="arabicPeriod" startAt="4"/>
            </a:pPr>
            <a:r>
              <a:rPr lang="en-US" sz="1800" b="1" dirty="0">
                <a:solidFill>
                  <a:srgbClr val="00B0F0"/>
                </a:solidFill>
              </a:rPr>
              <a:t>NOTE:  Only process a Summer Calculator if </a:t>
            </a:r>
            <a:r>
              <a:rPr lang="en-US" sz="1800" b="1" u="sng" dirty="0">
                <a:solidFill>
                  <a:srgbClr val="00B0F0"/>
                </a:solidFill>
              </a:rPr>
              <a:t>absolutely</a:t>
            </a:r>
            <a:r>
              <a:rPr lang="en-US" sz="1800" b="1" dirty="0">
                <a:solidFill>
                  <a:srgbClr val="00B0F0"/>
                </a:solidFill>
              </a:rPr>
              <a:t> necessary.  Otherwise, you should utilize SEEMLESS Summer Calendars.  </a:t>
            </a:r>
            <a:endParaRPr lang="en-US" sz="2000" dirty="0">
              <a:solidFill>
                <a:srgbClr val="00B0F0"/>
              </a:solidFill>
            </a:endParaRPr>
          </a:p>
          <a:p>
            <a:pPr marL="0" indent="0">
              <a:buNone/>
            </a:pPr>
            <a:endParaRPr lang="en-US" sz="2000" dirty="0"/>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27</a:t>
            </a:fld>
            <a:endParaRPr lang="en-US" dirty="0"/>
          </a:p>
        </p:txBody>
      </p:sp>
    </p:spTree>
    <p:extLst>
      <p:ext uri="{BB962C8B-B14F-4D97-AF65-F5344CB8AC3E}">
        <p14:creationId xmlns:p14="http://schemas.microsoft.com/office/powerpoint/2010/main" val="197144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1080656" y="442674"/>
            <a:ext cx="8486292" cy="512448"/>
          </a:xfrm>
        </p:spPr>
        <p:txBody>
          <a:bodyPr/>
          <a:lstStyle/>
          <a:p>
            <a:r>
              <a:rPr lang="en-US" dirty="0">
                <a:solidFill>
                  <a:srgbClr val="CFB991"/>
                </a:solidFill>
              </a:rPr>
              <a:t>RESOURCES</a:t>
            </a:r>
          </a:p>
        </p:txBody>
      </p:sp>
      <p:sp>
        <p:nvSpPr>
          <p:cNvPr id="7" name="Subhead">
            <a:extLst>
              <a:ext uri="{FF2B5EF4-FFF2-40B4-BE49-F238E27FC236}">
                <a16:creationId xmlns:a16="http://schemas.microsoft.com/office/drawing/2014/main" id="{0F10C018-A92E-B648-A052-0C4E7983C640}"/>
              </a:ext>
            </a:extLst>
          </p:cNvPr>
          <p:cNvSpPr>
            <a:spLocks noGrp="1"/>
          </p:cNvSpPr>
          <p:nvPr>
            <p:ph type="subTitle" idx="1"/>
          </p:nvPr>
        </p:nvSpPr>
        <p:spPr>
          <a:xfrm>
            <a:off x="1080656" y="1138844"/>
            <a:ext cx="7052053" cy="369332"/>
          </a:xfrm>
        </p:spPr>
        <p:txBody>
          <a:bodyPr/>
          <a:lstStyle/>
          <a:p>
            <a:r>
              <a:rPr lang="en-US" sz="2400" dirty="0"/>
              <a:t>REFERENCE LINKS</a:t>
            </a: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612669"/>
            <a:ext cx="9634449" cy="4239491"/>
          </a:xfrm>
        </p:spPr>
        <p:txBody>
          <a:bodyPr>
            <a:normAutofit/>
          </a:bodyPr>
          <a:lstStyle/>
          <a:p>
            <a:pPr marL="0" indent="0">
              <a:buNone/>
            </a:pPr>
            <a:endParaRPr lang="en-US" sz="2000" dirty="0">
              <a:hlinkClick r:id="rId3"/>
            </a:endParaRPr>
          </a:p>
          <a:p>
            <a:r>
              <a:rPr lang="en-US" sz="2000" dirty="0">
                <a:hlinkClick r:id="rId4"/>
              </a:rPr>
              <a:t>https://www.purdue.edu/hr/paytimepractices/summerpay/index.php</a:t>
            </a:r>
            <a:endParaRPr lang="en-US" sz="2000" dirty="0"/>
          </a:p>
          <a:p>
            <a:pPr marL="0" indent="0">
              <a:buNone/>
            </a:pPr>
            <a:endParaRPr lang="en-US" sz="2000" dirty="0"/>
          </a:p>
          <a:p>
            <a:endParaRPr lang="en-US" sz="2000" dirty="0"/>
          </a:p>
          <a:p>
            <a:endParaRPr lang="en-US" sz="2000" dirty="0"/>
          </a:p>
          <a:p>
            <a:endParaRPr lang="en-US" sz="2000" dirty="0"/>
          </a:p>
          <a:p>
            <a:endParaRPr lang="en-US" sz="2000" dirty="0"/>
          </a:p>
          <a:p>
            <a:pPr marL="0" lvl="0" indent="0">
              <a:buNone/>
            </a:pPr>
            <a:endParaRPr lang="en-US" dirty="0"/>
          </a:p>
          <a:p>
            <a:pPr indent="-285750">
              <a:buFont typeface="Wingdings" panose="05000000000000000000" pitchFamily="2" charset="2"/>
              <a:buChar char="§"/>
            </a:pPr>
            <a:endParaRPr lang="en-US" dirty="0"/>
          </a:p>
          <a:p>
            <a:pPr lvl="0"/>
            <a:endParaRPr lang="en-US" dirty="0"/>
          </a:p>
        </p:txBody>
      </p:sp>
      <p:pic>
        <p:nvPicPr>
          <p:cNvPr id="15" name="Picture 14" descr="Screenshot of the Resources area from the Summer Pay Index showing Summer Calendars for all Campuses, Summer Pay Calculator - AY/FY, and Summer Payh Calculator - BW">
            <a:extLst>
              <a:ext uri="{FF2B5EF4-FFF2-40B4-BE49-F238E27FC236}">
                <a16:creationId xmlns:a16="http://schemas.microsoft.com/office/drawing/2014/main" id="{E447AD0D-5C41-4C5A-BE49-774E1AFB49F7}"/>
              </a:ext>
            </a:extLst>
          </p:cNvPr>
          <p:cNvPicPr>
            <a:picLocks noChangeAspect="1"/>
          </p:cNvPicPr>
          <p:nvPr/>
        </p:nvPicPr>
        <p:blipFill>
          <a:blip r:embed="rId5"/>
          <a:stretch>
            <a:fillRect/>
          </a:stretch>
        </p:blipFill>
        <p:spPr>
          <a:xfrm>
            <a:off x="3087150" y="2449230"/>
            <a:ext cx="4093826" cy="2310990"/>
          </a:xfrm>
          <a:prstGeom prst="rect">
            <a:avLst/>
          </a:prstGeom>
        </p:spPr>
      </p:pic>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28</a:t>
            </a:fld>
            <a:endParaRPr lang="en-US" dirty="0"/>
          </a:p>
        </p:txBody>
      </p:sp>
    </p:spTree>
    <p:extLst>
      <p:ext uri="{BB962C8B-B14F-4D97-AF65-F5344CB8AC3E}">
        <p14:creationId xmlns:p14="http://schemas.microsoft.com/office/powerpoint/2010/main" val="33207963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EC467-58C6-0C30-5B13-E8F1BD471128}"/>
              </a:ext>
            </a:extLst>
          </p:cNvPr>
          <p:cNvSpPr>
            <a:spLocks noGrp="1"/>
          </p:cNvSpPr>
          <p:nvPr>
            <p:ph type="ctrTitle"/>
          </p:nvPr>
        </p:nvSpPr>
        <p:spPr>
          <a:xfrm>
            <a:off x="1488156" y="1626244"/>
            <a:ext cx="7911945" cy="757130"/>
          </a:xfrm>
        </p:spPr>
        <p:txBody>
          <a:bodyPr/>
          <a:lstStyle/>
          <a:p>
            <a:r>
              <a:rPr lang="en-US" dirty="0"/>
              <a:t>Cost Distribution</a:t>
            </a:r>
          </a:p>
        </p:txBody>
      </p:sp>
      <p:sp>
        <p:nvSpPr>
          <p:cNvPr id="5" name="Date Placeholder 4">
            <a:extLst>
              <a:ext uri="{FF2B5EF4-FFF2-40B4-BE49-F238E27FC236}">
                <a16:creationId xmlns:a16="http://schemas.microsoft.com/office/drawing/2014/main" id="{A3B5C17C-5485-48A8-893C-B0E755B4D1DB}"/>
              </a:ext>
            </a:extLst>
          </p:cNvPr>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a:extLst>
              <a:ext uri="{FF2B5EF4-FFF2-40B4-BE49-F238E27FC236}">
                <a16:creationId xmlns:a16="http://schemas.microsoft.com/office/drawing/2014/main" id="{110A3CAB-672A-4B17-89CE-883814BE327F}"/>
              </a:ext>
            </a:extLst>
          </p:cNvPr>
          <p:cNvSpPr>
            <a:spLocks noGrp="1"/>
          </p:cNvSpPr>
          <p:nvPr>
            <p:ph type="sldNum" sz="quarter" idx="12"/>
          </p:nvPr>
        </p:nvSpPr>
        <p:spPr/>
        <p:txBody>
          <a:bodyPr/>
          <a:lstStyle/>
          <a:p>
            <a:fld id="{8A7A6979-0714-4377-B894-6BE4C2D6E202}" type="slidenum">
              <a:rPr lang="en-US" smtClean="0"/>
              <a:pPr/>
              <a:t>29</a:t>
            </a:fld>
            <a:endParaRPr lang="en-US" dirty="0"/>
          </a:p>
        </p:txBody>
      </p:sp>
    </p:spTree>
    <p:extLst>
      <p:ext uri="{BB962C8B-B14F-4D97-AF65-F5344CB8AC3E}">
        <p14:creationId xmlns:p14="http://schemas.microsoft.com/office/powerpoint/2010/main" val="4124465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5CA1C-A0B9-2A12-A107-73AD7C174262}"/>
              </a:ext>
            </a:extLst>
          </p:cNvPr>
          <p:cNvSpPr>
            <a:spLocks noGrp="1"/>
          </p:cNvSpPr>
          <p:nvPr>
            <p:ph type="ctrTitle"/>
          </p:nvPr>
        </p:nvSpPr>
        <p:spPr/>
        <p:txBody>
          <a:bodyPr/>
          <a:lstStyle/>
          <a:p>
            <a:r>
              <a:rPr lang="en-US" sz="4800" i="1" dirty="0">
                <a:solidFill>
                  <a:schemeClr val="bg1"/>
                </a:solidFill>
              </a:rPr>
              <a:t>ACADEMIC YEAR - </a:t>
            </a:r>
            <a:br>
              <a:rPr lang="en-US" sz="4800" i="1" dirty="0">
                <a:solidFill>
                  <a:schemeClr val="bg1"/>
                </a:solidFill>
              </a:rPr>
            </a:br>
            <a:r>
              <a:rPr lang="en-US" sz="4800" i="1" dirty="0">
                <a:solidFill>
                  <a:schemeClr val="bg1"/>
                </a:solidFill>
              </a:rPr>
              <a:t>SUMMER PAY for 9 Month Faculty and Staff</a:t>
            </a:r>
            <a:br>
              <a:rPr lang="en-US" sz="4800" i="1" dirty="0">
                <a:solidFill>
                  <a:schemeClr val="bg1"/>
                </a:solidFill>
              </a:rPr>
            </a:br>
            <a:endParaRPr lang="en-US" sz="4800" dirty="0">
              <a:solidFill>
                <a:schemeClr val="bg1"/>
              </a:solidFill>
            </a:endParaRPr>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3</a:t>
            </a:fld>
            <a:endParaRPr lang="en-US" dirty="0"/>
          </a:p>
        </p:txBody>
      </p:sp>
    </p:spTree>
    <p:extLst>
      <p:ext uri="{BB962C8B-B14F-4D97-AF65-F5344CB8AC3E}">
        <p14:creationId xmlns:p14="http://schemas.microsoft.com/office/powerpoint/2010/main" val="204128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A1A17-5D45-4EE4-B817-8B8421D71CD9}"/>
              </a:ext>
            </a:extLst>
          </p:cNvPr>
          <p:cNvSpPr>
            <a:spLocks noGrp="1"/>
          </p:cNvSpPr>
          <p:nvPr>
            <p:ph type="ctrTitle"/>
          </p:nvPr>
        </p:nvSpPr>
        <p:spPr/>
        <p:txBody>
          <a:bodyPr/>
          <a:lstStyle/>
          <a:p>
            <a:r>
              <a:rPr lang="en-US" dirty="0">
                <a:solidFill>
                  <a:srgbClr val="CFB991"/>
                </a:solidFill>
              </a:rPr>
              <a:t>Cost Distribution - 1 </a:t>
            </a:r>
          </a:p>
        </p:txBody>
      </p:sp>
      <p:sp>
        <p:nvSpPr>
          <p:cNvPr id="4" name="Text Placeholder 3">
            <a:extLst>
              <a:ext uri="{FF2B5EF4-FFF2-40B4-BE49-F238E27FC236}">
                <a16:creationId xmlns:a16="http://schemas.microsoft.com/office/drawing/2014/main" id="{88EA836A-AF54-4825-9551-DF1F38E3E757}"/>
              </a:ext>
            </a:extLst>
          </p:cNvPr>
          <p:cNvSpPr>
            <a:spLocks noGrp="1"/>
          </p:cNvSpPr>
          <p:nvPr>
            <p:ph type="body" sz="quarter" idx="14"/>
          </p:nvPr>
        </p:nvSpPr>
        <p:spPr>
          <a:xfrm>
            <a:off x="780176" y="1279091"/>
            <a:ext cx="10645630" cy="4531278"/>
          </a:xfrm>
        </p:spPr>
        <p:txBody>
          <a:bodyPr>
            <a:noAutofit/>
          </a:bodyPr>
          <a:lstStyle/>
          <a:p>
            <a:r>
              <a:rPr lang="en-US" sz="2000" dirty="0"/>
              <a:t>Summer Pay posts according to Cost Distribution (CD) using IT27 in ECP.</a:t>
            </a:r>
          </a:p>
          <a:p>
            <a:pPr marL="182880" lvl="1"/>
            <a:endParaRPr lang="en-US" sz="1100" dirty="0">
              <a:latin typeface="Acumin Pro" panose="020B0504020202020204"/>
            </a:endParaRPr>
          </a:p>
          <a:p>
            <a:r>
              <a:rPr lang="en-US" sz="2000" dirty="0"/>
              <a:t>Summer Pay posts as a lump sum on a single day within the pay period. That date is referred to as the Date of Origin. Generally, the Date of Origin will be the first day worked in the pay period; however, there are certain situations in which this may vary. </a:t>
            </a:r>
          </a:p>
          <a:p>
            <a:pPr marL="0" indent="0">
              <a:buNone/>
            </a:pPr>
            <a:endParaRPr lang="en-US" sz="2000" dirty="0"/>
          </a:p>
          <a:p>
            <a:r>
              <a:rPr lang="en-US" sz="2000" dirty="0"/>
              <a:t>To ensure that the Summer Pay posts correctly, Cost Distribution </a:t>
            </a:r>
            <a:r>
              <a:rPr lang="en-US" sz="2000" b="1" dirty="0">
                <a:solidFill>
                  <a:srgbClr val="FF0000"/>
                </a:solidFill>
              </a:rPr>
              <a:t>MUST</a:t>
            </a:r>
            <a:r>
              <a:rPr lang="en-US" sz="2000" dirty="0"/>
              <a:t> be the same for the </a:t>
            </a:r>
            <a:r>
              <a:rPr lang="en-US" sz="2000" b="1" dirty="0">
                <a:solidFill>
                  <a:srgbClr val="FF0000"/>
                </a:solidFill>
              </a:rPr>
              <a:t>WHOLE</a:t>
            </a:r>
            <a:r>
              <a:rPr lang="en-US" sz="2000" dirty="0"/>
              <a:t> Pay period (BW &amp; MO). This is different than cost distribution for FY employees and for all Fall and Spring employees which can have a different cost distribution entered for each day.</a:t>
            </a:r>
          </a:p>
          <a:p>
            <a:pPr marL="0" indent="0">
              <a:buNone/>
            </a:pPr>
            <a:r>
              <a:rPr lang="en-US" sz="2000" dirty="0"/>
              <a:t> </a:t>
            </a:r>
          </a:p>
          <a:p>
            <a:r>
              <a:rPr lang="en-US" sz="2000" dirty="0"/>
              <a:t>There is a cost distribution tool on the website to assist with calculating appropriate prorated percentages for an entire pay period. </a:t>
            </a:r>
            <a:r>
              <a:rPr lang="en-US" sz="2000" dirty="0">
                <a:hlinkClick r:id="rId3"/>
              </a:rPr>
              <a:t>Summer Payroll - Human Resources - Purdue University</a:t>
            </a:r>
            <a:endParaRPr lang="en-US" sz="2000" dirty="0"/>
          </a:p>
          <a:p>
            <a:endParaRPr lang="en-US" sz="2000" dirty="0">
              <a:highlight>
                <a:srgbClr val="FFFF00"/>
              </a:highlight>
            </a:endParaRP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5" name="Date Placeholder 4">
            <a:extLst>
              <a:ext uri="{FF2B5EF4-FFF2-40B4-BE49-F238E27FC236}">
                <a16:creationId xmlns:a16="http://schemas.microsoft.com/office/drawing/2014/main" id="{5362D7AB-94BE-45C8-A503-2FF6E2768DCD}"/>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55945B33-F107-4350-A1CB-327C2286DDAD}"/>
              </a:ext>
            </a:extLst>
          </p:cNvPr>
          <p:cNvSpPr>
            <a:spLocks noGrp="1"/>
          </p:cNvSpPr>
          <p:nvPr>
            <p:ph type="sldNum" sz="quarter" idx="4"/>
          </p:nvPr>
        </p:nvSpPr>
        <p:spPr/>
        <p:txBody>
          <a:bodyPr/>
          <a:lstStyle/>
          <a:p>
            <a:fld id="{8A7A6979-0714-4377-B894-6BE4C2D6E202}" type="slidenum">
              <a:rPr lang="en-US" smtClean="0"/>
              <a:pPr/>
              <a:t>30</a:t>
            </a:fld>
            <a:endParaRPr lang="en-US" dirty="0"/>
          </a:p>
        </p:txBody>
      </p:sp>
    </p:spTree>
    <p:extLst>
      <p:ext uri="{BB962C8B-B14F-4D97-AF65-F5344CB8AC3E}">
        <p14:creationId xmlns:p14="http://schemas.microsoft.com/office/powerpoint/2010/main" val="1840499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A1A17-5D45-4EE4-B817-8B8421D71CD9}"/>
              </a:ext>
            </a:extLst>
          </p:cNvPr>
          <p:cNvSpPr>
            <a:spLocks noGrp="1"/>
          </p:cNvSpPr>
          <p:nvPr>
            <p:ph type="ctrTitle"/>
          </p:nvPr>
        </p:nvSpPr>
        <p:spPr/>
        <p:txBody>
          <a:bodyPr/>
          <a:lstStyle/>
          <a:p>
            <a:r>
              <a:rPr lang="en-US" dirty="0">
                <a:solidFill>
                  <a:srgbClr val="CFB991"/>
                </a:solidFill>
              </a:rPr>
              <a:t>Cost Distribution - 2  </a:t>
            </a:r>
          </a:p>
        </p:txBody>
      </p:sp>
      <p:sp>
        <p:nvSpPr>
          <p:cNvPr id="4" name="Text Placeholder 3">
            <a:extLst>
              <a:ext uri="{FF2B5EF4-FFF2-40B4-BE49-F238E27FC236}">
                <a16:creationId xmlns:a16="http://schemas.microsoft.com/office/drawing/2014/main" id="{88EA836A-AF54-4825-9551-DF1F38E3E757}"/>
              </a:ext>
            </a:extLst>
          </p:cNvPr>
          <p:cNvSpPr>
            <a:spLocks noGrp="1"/>
          </p:cNvSpPr>
          <p:nvPr>
            <p:ph type="body" sz="quarter" idx="14"/>
          </p:nvPr>
        </p:nvSpPr>
        <p:spPr>
          <a:xfrm>
            <a:off x="805343" y="1180220"/>
            <a:ext cx="10369200" cy="5001061"/>
          </a:xfrm>
        </p:spPr>
        <p:txBody>
          <a:bodyPr>
            <a:noAutofit/>
          </a:bodyPr>
          <a:lstStyle/>
          <a:p>
            <a:pPr marL="0" indent="0">
              <a:buNone/>
            </a:pPr>
            <a:r>
              <a:rPr lang="en-US" sz="1600" dirty="0"/>
              <a:t> </a:t>
            </a:r>
          </a:p>
          <a:p>
            <a:r>
              <a:rPr lang="en-US" sz="2000" b="1" dirty="0">
                <a:solidFill>
                  <a:srgbClr val="FF0000"/>
                </a:solidFill>
              </a:rPr>
              <a:t>It is very important that IT27 is populated correctly and according to the pay periods</a:t>
            </a:r>
            <a:r>
              <a:rPr lang="en-US" sz="2000" b="1" u="sng" dirty="0">
                <a:solidFill>
                  <a:srgbClr val="FF0000"/>
                </a:solidFill>
              </a:rPr>
              <a:t>. </a:t>
            </a:r>
          </a:p>
          <a:p>
            <a:endParaRPr lang="en-US" sz="2000" b="1" dirty="0">
              <a:solidFill>
                <a:srgbClr val="FF0000"/>
              </a:solidFill>
            </a:endParaRPr>
          </a:p>
          <a:p>
            <a:r>
              <a:rPr lang="en-US" sz="2000" dirty="0"/>
              <a:t>Summer Effort Reports (PARs) are no longer be tied to the Summer Calendar in SEEMLESS. They will pull from ECP pay results just like the Fiscal Year PARs and all Fall and Spring PARs. Changes to Summer AY Effort Reports (PARs) write back to IT27 in ECP.   </a:t>
            </a:r>
          </a:p>
          <a:p>
            <a:endParaRPr lang="en-US" sz="2000" dirty="0"/>
          </a:p>
          <a:p>
            <a:r>
              <a:rPr lang="en-US" sz="2000" dirty="0"/>
              <a:t>It will be very important to ensure that there are </a:t>
            </a:r>
            <a:r>
              <a:rPr lang="en-US" sz="2000" dirty="0">
                <a:solidFill>
                  <a:srgbClr val="FF0000"/>
                </a:solidFill>
              </a:rPr>
              <a:t>NO Cost Overrides </a:t>
            </a:r>
            <a:r>
              <a:rPr lang="en-US" sz="2000" dirty="0"/>
              <a:t>on manual Summer Pay entries into IT15 wage type 1315. If there are Cost Overrides entered for Summer Pay the Effort Reporting system will not be able to update payroll postings to match a certified Effort Report (PAR).</a:t>
            </a:r>
          </a:p>
          <a:p>
            <a:endParaRPr lang="en-US" sz="2000" dirty="0"/>
          </a:p>
          <a:p>
            <a:endParaRPr lang="en-US" sz="2000" dirty="0"/>
          </a:p>
          <a:p>
            <a:endParaRPr lang="en-US" sz="2000" dirty="0"/>
          </a:p>
          <a:p>
            <a:pPr marL="0" indent="0">
              <a:buNone/>
            </a:pPr>
            <a:endParaRPr lang="en-US" sz="2000" dirty="0"/>
          </a:p>
          <a:p>
            <a:pPr marL="0" indent="0">
              <a:buNone/>
            </a:pPr>
            <a:endParaRPr lang="en-US" sz="2000" b="1" dirty="0">
              <a:solidFill>
                <a:srgbClr val="FF0000"/>
              </a:solidFill>
            </a:endParaRP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5" name="Date Placeholder 4">
            <a:extLst>
              <a:ext uri="{FF2B5EF4-FFF2-40B4-BE49-F238E27FC236}">
                <a16:creationId xmlns:a16="http://schemas.microsoft.com/office/drawing/2014/main" id="{5362D7AB-94BE-45C8-A503-2FF6E2768DCD}"/>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55945B33-F107-4350-A1CB-327C2286DDAD}"/>
              </a:ext>
            </a:extLst>
          </p:cNvPr>
          <p:cNvSpPr>
            <a:spLocks noGrp="1"/>
          </p:cNvSpPr>
          <p:nvPr>
            <p:ph type="sldNum" sz="quarter" idx="4"/>
          </p:nvPr>
        </p:nvSpPr>
        <p:spPr/>
        <p:txBody>
          <a:bodyPr/>
          <a:lstStyle/>
          <a:p>
            <a:fld id="{8A7A6979-0714-4377-B894-6BE4C2D6E202}" type="slidenum">
              <a:rPr lang="en-US" smtClean="0"/>
              <a:pPr/>
              <a:t>31</a:t>
            </a:fld>
            <a:endParaRPr lang="en-US" dirty="0"/>
          </a:p>
        </p:txBody>
      </p:sp>
    </p:spTree>
    <p:extLst>
      <p:ext uri="{BB962C8B-B14F-4D97-AF65-F5344CB8AC3E}">
        <p14:creationId xmlns:p14="http://schemas.microsoft.com/office/powerpoint/2010/main" val="33029226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6770-98DD-4FED-A5C2-75C969063019}"/>
              </a:ext>
            </a:extLst>
          </p:cNvPr>
          <p:cNvSpPr>
            <a:spLocks noGrp="1"/>
          </p:cNvSpPr>
          <p:nvPr>
            <p:ph type="ctrTitle"/>
          </p:nvPr>
        </p:nvSpPr>
        <p:spPr/>
        <p:txBody>
          <a:bodyPr/>
          <a:lstStyle/>
          <a:p>
            <a:r>
              <a:rPr lang="en-US" dirty="0">
                <a:solidFill>
                  <a:srgbClr val="CFB991"/>
                </a:solidFill>
              </a:rPr>
              <a:t>Cost Distribution – Summer Pay IT27 </a:t>
            </a:r>
          </a:p>
        </p:txBody>
      </p:sp>
      <p:sp>
        <p:nvSpPr>
          <p:cNvPr id="15" name="Subtitle 14">
            <a:extLst>
              <a:ext uri="{FF2B5EF4-FFF2-40B4-BE49-F238E27FC236}">
                <a16:creationId xmlns:a16="http://schemas.microsoft.com/office/drawing/2014/main" id="{77214EB0-60EB-4676-8895-52B0F662007C}"/>
              </a:ext>
            </a:extLst>
          </p:cNvPr>
          <p:cNvSpPr>
            <a:spLocks noGrp="1"/>
          </p:cNvSpPr>
          <p:nvPr>
            <p:ph type="subTitle" idx="1"/>
          </p:nvPr>
        </p:nvSpPr>
        <p:spPr>
          <a:xfrm>
            <a:off x="134225" y="955121"/>
            <a:ext cx="11040320" cy="1233421"/>
          </a:xfrm>
        </p:spPr>
        <p:txBody>
          <a:bodyPr/>
          <a:lstStyle/>
          <a:p>
            <a:r>
              <a:rPr lang="en-US" sz="1400" b="0" i="1" dirty="0"/>
              <a:t>As a reminder: After the Summer Calendar is submitted in SEEMLESS, verify the salary posted properly to IT15 Wage type 1315 in ECP </a:t>
            </a:r>
          </a:p>
          <a:p>
            <a:r>
              <a:rPr lang="en-US" sz="1400" b="0" i="1" dirty="0"/>
              <a:t>Then, it is important to remember that CD must be the same for the whole pay period. The BO will key the average of the cost distribution for the period into IT27 for that entire pay period.</a:t>
            </a:r>
          </a:p>
          <a:p>
            <a:r>
              <a:rPr lang="en-US" sz="1400" b="0" i="1" dirty="0"/>
              <a:t> The CD tool for your respective campus is a very helpful tool to arrive at the cost distribution to key into IT27. To use the CD tool, input the daily CD into the spreadsheet, verifying each line totals 100%. The tool will calculate the CD percentages to enter for each pay period. </a:t>
            </a:r>
          </a:p>
        </p:txBody>
      </p:sp>
      <p:pic>
        <p:nvPicPr>
          <p:cNvPr id="4" name="Picture 3" descr="Screenshot of the Summer Cost Distribution Tool ">
            <a:extLst>
              <a:ext uri="{FF2B5EF4-FFF2-40B4-BE49-F238E27FC236}">
                <a16:creationId xmlns:a16="http://schemas.microsoft.com/office/drawing/2014/main" id="{A3C22081-C195-FC8F-8750-601F339E9243}"/>
              </a:ext>
            </a:extLst>
          </p:cNvPr>
          <p:cNvPicPr>
            <a:picLocks noChangeAspect="1"/>
          </p:cNvPicPr>
          <p:nvPr/>
        </p:nvPicPr>
        <p:blipFill>
          <a:blip r:embed="rId3"/>
          <a:stretch>
            <a:fillRect/>
          </a:stretch>
        </p:blipFill>
        <p:spPr>
          <a:xfrm>
            <a:off x="805206" y="2505205"/>
            <a:ext cx="5290793" cy="3397674"/>
          </a:xfrm>
          <a:prstGeom prst="rect">
            <a:avLst/>
          </a:prstGeom>
        </p:spPr>
      </p:pic>
      <p:pic>
        <p:nvPicPr>
          <p:cNvPr id="9" name="Picture 8" descr="Screenshot of the Keying Cost Distribution area ">
            <a:extLst>
              <a:ext uri="{FF2B5EF4-FFF2-40B4-BE49-F238E27FC236}">
                <a16:creationId xmlns:a16="http://schemas.microsoft.com/office/drawing/2014/main" id="{732972A2-EA94-878E-2F40-05D1E61EA79B}"/>
              </a:ext>
            </a:extLst>
          </p:cNvPr>
          <p:cNvPicPr>
            <a:picLocks noChangeAspect="1"/>
          </p:cNvPicPr>
          <p:nvPr/>
        </p:nvPicPr>
        <p:blipFill>
          <a:blip r:embed="rId4"/>
          <a:stretch>
            <a:fillRect/>
          </a:stretch>
        </p:blipFill>
        <p:spPr>
          <a:xfrm>
            <a:off x="6388275" y="2505205"/>
            <a:ext cx="4786268" cy="2326701"/>
          </a:xfrm>
          <a:prstGeom prst="rect">
            <a:avLst/>
          </a:prstGeom>
        </p:spPr>
      </p:pic>
      <p:sp>
        <p:nvSpPr>
          <p:cNvPr id="5" name="Date Placeholder 4">
            <a:extLst>
              <a:ext uri="{FF2B5EF4-FFF2-40B4-BE49-F238E27FC236}">
                <a16:creationId xmlns:a16="http://schemas.microsoft.com/office/drawing/2014/main" id="{211A0952-DC32-4DBE-9063-600811A4D148}"/>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C3A92D99-626D-43AF-810C-5797FC9107E6}"/>
              </a:ext>
            </a:extLst>
          </p:cNvPr>
          <p:cNvSpPr>
            <a:spLocks noGrp="1"/>
          </p:cNvSpPr>
          <p:nvPr>
            <p:ph type="sldNum" sz="quarter" idx="4"/>
          </p:nvPr>
        </p:nvSpPr>
        <p:spPr/>
        <p:txBody>
          <a:bodyPr/>
          <a:lstStyle/>
          <a:p>
            <a:fld id="{8A7A6979-0714-4377-B894-6BE4C2D6E202}" type="slidenum">
              <a:rPr lang="en-US" smtClean="0"/>
              <a:pPr/>
              <a:t>32</a:t>
            </a:fld>
            <a:endParaRPr lang="en-US" dirty="0"/>
          </a:p>
        </p:txBody>
      </p:sp>
    </p:spTree>
    <p:extLst>
      <p:ext uri="{BB962C8B-B14F-4D97-AF65-F5344CB8AC3E}">
        <p14:creationId xmlns:p14="http://schemas.microsoft.com/office/powerpoint/2010/main" val="2334564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2717F-F472-38F3-53B9-9F21A88EAC28}"/>
              </a:ext>
            </a:extLst>
          </p:cNvPr>
          <p:cNvSpPr>
            <a:spLocks noGrp="1"/>
          </p:cNvSpPr>
          <p:nvPr>
            <p:ph type="ctrTitle"/>
          </p:nvPr>
        </p:nvSpPr>
        <p:spPr>
          <a:xfrm>
            <a:off x="1488156" y="1626244"/>
            <a:ext cx="7911945" cy="1495794"/>
          </a:xfrm>
        </p:spPr>
        <p:txBody>
          <a:bodyPr/>
          <a:lstStyle/>
          <a:p>
            <a:r>
              <a:rPr lang="en-US" dirty="0"/>
              <a:t>Regional Campus Flat Amounts</a:t>
            </a:r>
          </a:p>
        </p:txBody>
      </p:sp>
      <p:sp>
        <p:nvSpPr>
          <p:cNvPr id="5" name="Date Placeholder 4">
            <a:extLst>
              <a:ext uri="{FF2B5EF4-FFF2-40B4-BE49-F238E27FC236}">
                <a16:creationId xmlns:a16="http://schemas.microsoft.com/office/drawing/2014/main" id="{A3B5C17C-5485-48A8-893C-B0E755B4D1DB}"/>
              </a:ext>
            </a:extLst>
          </p:cNvPr>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a:extLst>
              <a:ext uri="{FF2B5EF4-FFF2-40B4-BE49-F238E27FC236}">
                <a16:creationId xmlns:a16="http://schemas.microsoft.com/office/drawing/2014/main" id="{110A3CAB-672A-4B17-89CE-883814BE327F}"/>
              </a:ext>
            </a:extLst>
          </p:cNvPr>
          <p:cNvSpPr>
            <a:spLocks noGrp="1"/>
          </p:cNvSpPr>
          <p:nvPr>
            <p:ph type="sldNum" sz="quarter" idx="12"/>
          </p:nvPr>
        </p:nvSpPr>
        <p:spPr/>
        <p:txBody>
          <a:bodyPr/>
          <a:lstStyle/>
          <a:p>
            <a:fld id="{8A7A6979-0714-4377-B894-6BE4C2D6E202}" type="slidenum">
              <a:rPr lang="en-US" smtClean="0"/>
              <a:pPr/>
              <a:t>33</a:t>
            </a:fld>
            <a:endParaRPr lang="en-US" dirty="0"/>
          </a:p>
        </p:txBody>
      </p:sp>
    </p:spTree>
    <p:extLst>
      <p:ext uri="{BB962C8B-B14F-4D97-AF65-F5344CB8AC3E}">
        <p14:creationId xmlns:p14="http://schemas.microsoft.com/office/powerpoint/2010/main" val="10339441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37019-7565-4CC3-9789-32BBB7C59ECF}"/>
              </a:ext>
            </a:extLst>
          </p:cNvPr>
          <p:cNvSpPr>
            <a:spLocks noGrp="1"/>
          </p:cNvSpPr>
          <p:nvPr>
            <p:ph type="ctrTitle"/>
          </p:nvPr>
        </p:nvSpPr>
        <p:spPr/>
        <p:txBody>
          <a:bodyPr/>
          <a:lstStyle/>
          <a:p>
            <a:r>
              <a:rPr lang="en-US" dirty="0"/>
              <a:t>FLAT Amounts - 1</a:t>
            </a:r>
          </a:p>
        </p:txBody>
      </p:sp>
      <p:sp>
        <p:nvSpPr>
          <p:cNvPr id="3" name="Subtitle 2">
            <a:extLst>
              <a:ext uri="{FF2B5EF4-FFF2-40B4-BE49-F238E27FC236}">
                <a16:creationId xmlns:a16="http://schemas.microsoft.com/office/drawing/2014/main" id="{534DF357-C49C-464D-A642-2E9ACED13AB0}"/>
              </a:ext>
            </a:extLst>
          </p:cNvPr>
          <p:cNvSpPr>
            <a:spLocks noGrp="1"/>
          </p:cNvSpPr>
          <p:nvPr>
            <p:ph type="subTitle" idx="1"/>
          </p:nvPr>
        </p:nvSpPr>
        <p:spPr>
          <a:xfrm>
            <a:off x="3808602" y="1174319"/>
            <a:ext cx="5003009" cy="338554"/>
          </a:xfrm>
        </p:spPr>
        <p:txBody>
          <a:bodyPr/>
          <a:lstStyle/>
          <a:p>
            <a:r>
              <a:rPr lang="en-US" dirty="0">
                <a:solidFill>
                  <a:schemeClr val="accent1"/>
                </a:solidFill>
              </a:rPr>
              <a:t>Regionals: Purdue Northwest &amp; Ft. Wayne </a:t>
            </a:r>
          </a:p>
        </p:txBody>
      </p:sp>
      <p:sp>
        <p:nvSpPr>
          <p:cNvPr id="4" name="Text Placeholder 3">
            <a:extLst>
              <a:ext uri="{FF2B5EF4-FFF2-40B4-BE49-F238E27FC236}">
                <a16:creationId xmlns:a16="http://schemas.microsoft.com/office/drawing/2014/main" id="{43627B88-E951-48A8-9331-04FD606F9A55}"/>
              </a:ext>
            </a:extLst>
          </p:cNvPr>
          <p:cNvSpPr>
            <a:spLocks noGrp="1"/>
          </p:cNvSpPr>
          <p:nvPr>
            <p:ph type="body" sz="quarter" idx="14"/>
          </p:nvPr>
        </p:nvSpPr>
        <p:spPr>
          <a:xfrm>
            <a:off x="1568741" y="1644242"/>
            <a:ext cx="9504727" cy="2108349"/>
          </a:xfrm>
        </p:spPr>
        <p:txBody>
          <a:bodyPr>
            <a:normAutofit/>
          </a:bodyPr>
          <a:lstStyle/>
          <a:p>
            <a:r>
              <a:rPr lang="en-US" dirty="0"/>
              <a:t>Flat amounts are used by PNW &amp; PFW </a:t>
            </a:r>
            <a:r>
              <a:rPr lang="en-US" b="1" dirty="0">
                <a:solidFill>
                  <a:srgbClr val="FF0000"/>
                </a:solidFill>
              </a:rPr>
              <a:t>ONLY</a:t>
            </a:r>
            <a:r>
              <a:rPr lang="en-US" dirty="0"/>
              <a:t> and can be utilized for Teaching and Other categories. Flat amounts </a:t>
            </a:r>
            <a:r>
              <a:rPr lang="en-US" b="1" dirty="0">
                <a:solidFill>
                  <a:srgbClr val="FF0000"/>
                </a:solidFill>
              </a:rPr>
              <a:t>can not</a:t>
            </a:r>
            <a:r>
              <a:rPr lang="en-US" dirty="0">
                <a:solidFill>
                  <a:srgbClr val="FF0000"/>
                </a:solidFill>
              </a:rPr>
              <a:t> </a:t>
            </a:r>
            <a:r>
              <a:rPr lang="en-US" dirty="0"/>
              <a:t>be used when there is Research on the Summer Calendar. </a:t>
            </a:r>
          </a:p>
          <a:p>
            <a:pPr marL="0" indent="0">
              <a:buNone/>
            </a:pPr>
            <a:endParaRPr lang="en-US" dirty="0"/>
          </a:p>
          <a:p>
            <a:r>
              <a:rPr lang="en-US" dirty="0"/>
              <a:t>Select the </a:t>
            </a:r>
            <a:r>
              <a:rPr lang="en-US" b="1" u="sng" dirty="0"/>
              <a:t>Use Flat amount </a:t>
            </a:r>
            <a:r>
              <a:rPr lang="en-US" dirty="0"/>
              <a:t>when inputting a value. 	</a:t>
            </a:r>
          </a:p>
          <a:p>
            <a:pPr lvl="8"/>
            <a:r>
              <a:rPr lang="en-US" dirty="0"/>
              <a:t>		</a:t>
            </a:r>
          </a:p>
          <a:p>
            <a:r>
              <a:rPr lang="en-US" dirty="0"/>
              <a:t>After the flat amount is entered, the option appears to </a:t>
            </a:r>
            <a:r>
              <a:rPr lang="en-US" b="1" u="sng" dirty="0"/>
              <a:t>Cancel Flat Amount</a:t>
            </a:r>
            <a:r>
              <a:rPr lang="en-US" dirty="0"/>
              <a:t>. 	</a:t>
            </a:r>
          </a:p>
          <a:p>
            <a:endParaRPr lang="en-US" dirty="0"/>
          </a:p>
          <a:p>
            <a:pPr marL="0" indent="0">
              <a:buNone/>
            </a:pPr>
            <a:endParaRPr lang="en-US" dirty="0"/>
          </a:p>
          <a:p>
            <a:endParaRPr lang="en-US" dirty="0"/>
          </a:p>
        </p:txBody>
      </p:sp>
      <p:pic>
        <p:nvPicPr>
          <p:cNvPr id="14" name="Picture 13" descr="Screenshot of the Use Flat Amount link">
            <a:extLst>
              <a:ext uri="{FF2B5EF4-FFF2-40B4-BE49-F238E27FC236}">
                <a16:creationId xmlns:a16="http://schemas.microsoft.com/office/drawing/2014/main" id="{BE4F1136-5FB9-4DD4-B336-6610DED8A4DD}"/>
              </a:ext>
            </a:extLst>
          </p:cNvPr>
          <p:cNvPicPr>
            <a:picLocks noChangeAspect="1"/>
          </p:cNvPicPr>
          <p:nvPr/>
        </p:nvPicPr>
        <p:blipFill>
          <a:blip r:embed="rId3"/>
          <a:stretch>
            <a:fillRect/>
          </a:stretch>
        </p:blipFill>
        <p:spPr>
          <a:xfrm>
            <a:off x="7669634" y="2486290"/>
            <a:ext cx="1371600" cy="285750"/>
          </a:xfrm>
          <a:prstGeom prst="rect">
            <a:avLst/>
          </a:prstGeom>
        </p:spPr>
      </p:pic>
      <p:pic>
        <p:nvPicPr>
          <p:cNvPr id="18" name="Picture 17" descr="Screenshot of the Cancel Flat Amount Link">
            <a:extLst>
              <a:ext uri="{FF2B5EF4-FFF2-40B4-BE49-F238E27FC236}">
                <a16:creationId xmlns:a16="http://schemas.microsoft.com/office/drawing/2014/main" id="{EB2476B2-5434-4C26-9979-A589D52BE4AB}"/>
              </a:ext>
            </a:extLst>
          </p:cNvPr>
          <p:cNvPicPr>
            <a:picLocks noChangeAspect="1"/>
          </p:cNvPicPr>
          <p:nvPr/>
        </p:nvPicPr>
        <p:blipFill>
          <a:blip r:embed="rId4"/>
          <a:stretch>
            <a:fillRect/>
          </a:stretch>
        </p:blipFill>
        <p:spPr>
          <a:xfrm>
            <a:off x="9082401" y="3111265"/>
            <a:ext cx="1590675" cy="276225"/>
          </a:xfrm>
          <a:prstGeom prst="rect">
            <a:avLst/>
          </a:prstGeom>
        </p:spPr>
      </p:pic>
      <p:pic>
        <p:nvPicPr>
          <p:cNvPr id="8" name="Picture 7" descr="Screenshot of the data area for Category, Days, Present Worked, and Amount.">
            <a:extLst>
              <a:ext uri="{FF2B5EF4-FFF2-40B4-BE49-F238E27FC236}">
                <a16:creationId xmlns:a16="http://schemas.microsoft.com/office/drawing/2014/main" id="{18FA3789-C129-4E45-B7EC-B3663861DA6B}"/>
              </a:ext>
            </a:extLst>
          </p:cNvPr>
          <p:cNvPicPr>
            <a:picLocks noChangeAspect="1"/>
          </p:cNvPicPr>
          <p:nvPr/>
        </p:nvPicPr>
        <p:blipFill>
          <a:blip r:embed="rId5"/>
          <a:stretch>
            <a:fillRect/>
          </a:stretch>
        </p:blipFill>
        <p:spPr>
          <a:xfrm>
            <a:off x="1118532" y="3752591"/>
            <a:ext cx="9954936" cy="2111314"/>
          </a:xfrm>
          <a:prstGeom prst="rect">
            <a:avLst/>
          </a:prstGeom>
        </p:spPr>
      </p:pic>
      <p:sp>
        <p:nvSpPr>
          <p:cNvPr id="5" name="Date Placeholder 4">
            <a:extLst>
              <a:ext uri="{FF2B5EF4-FFF2-40B4-BE49-F238E27FC236}">
                <a16:creationId xmlns:a16="http://schemas.microsoft.com/office/drawing/2014/main" id="{84D0D18A-5F8D-40C9-9CF0-429FA1984C1A}"/>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6B915872-C9B3-4FF5-B596-CB7D198BF99C}"/>
              </a:ext>
            </a:extLst>
          </p:cNvPr>
          <p:cNvSpPr>
            <a:spLocks noGrp="1"/>
          </p:cNvSpPr>
          <p:nvPr>
            <p:ph type="sldNum" sz="quarter" idx="4"/>
          </p:nvPr>
        </p:nvSpPr>
        <p:spPr/>
        <p:txBody>
          <a:bodyPr/>
          <a:lstStyle/>
          <a:p>
            <a:fld id="{8A7A6979-0714-4377-B894-6BE4C2D6E202}" type="slidenum">
              <a:rPr lang="en-US" smtClean="0"/>
              <a:pPr/>
              <a:t>34</a:t>
            </a:fld>
            <a:endParaRPr lang="en-US" dirty="0"/>
          </a:p>
        </p:txBody>
      </p:sp>
    </p:spTree>
    <p:extLst>
      <p:ext uri="{BB962C8B-B14F-4D97-AF65-F5344CB8AC3E}">
        <p14:creationId xmlns:p14="http://schemas.microsoft.com/office/powerpoint/2010/main" val="29320749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233B5-3D2F-49BC-A25D-EEE188FDABCC}"/>
              </a:ext>
            </a:extLst>
          </p:cNvPr>
          <p:cNvSpPr>
            <a:spLocks noGrp="1"/>
          </p:cNvSpPr>
          <p:nvPr>
            <p:ph type="ctrTitle"/>
          </p:nvPr>
        </p:nvSpPr>
        <p:spPr/>
        <p:txBody>
          <a:bodyPr/>
          <a:lstStyle/>
          <a:p>
            <a:r>
              <a:rPr lang="en-US" dirty="0">
                <a:solidFill>
                  <a:srgbClr val="CFB991"/>
                </a:solidFill>
              </a:rPr>
              <a:t>FLAT Amounts - 2</a:t>
            </a:r>
          </a:p>
        </p:txBody>
      </p:sp>
      <p:sp>
        <p:nvSpPr>
          <p:cNvPr id="3" name="Subtitle 2">
            <a:extLst>
              <a:ext uri="{FF2B5EF4-FFF2-40B4-BE49-F238E27FC236}">
                <a16:creationId xmlns:a16="http://schemas.microsoft.com/office/drawing/2014/main" id="{1FDAB8F6-EFEE-4424-B2F4-764CFAA24FA0}"/>
              </a:ext>
            </a:extLst>
          </p:cNvPr>
          <p:cNvSpPr>
            <a:spLocks noGrp="1"/>
          </p:cNvSpPr>
          <p:nvPr>
            <p:ph type="subTitle" idx="1"/>
          </p:nvPr>
        </p:nvSpPr>
        <p:spPr>
          <a:xfrm>
            <a:off x="3800213" y="1171273"/>
            <a:ext cx="5011398" cy="338554"/>
          </a:xfrm>
        </p:spPr>
        <p:txBody>
          <a:bodyPr/>
          <a:lstStyle/>
          <a:p>
            <a:r>
              <a:rPr lang="en-US" dirty="0">
                <a:solidFill>
                  <a:schemeClr val="accent1"/>
                </a:solidFill>
              </a:rPr>
              <a:t>Regionals: Purdue Northwest &amp; Ft. Wayne </a:t>
            </a:r>
          </a:p>
        </p:txBody>
      </p:sp>
      <p:sp>
        <p:nvSpPr>
          <p:cNvPr id="4" name="Text Placeholder 3">
            <a:extLst>
              <a:ext uri="{FF2B5EF4-FFF2-40B4-BE49-F238E27FC236}">
                <a16:creationId xmlns:a16="http://schemas.microsoft.com/office/drawing/2014/main" id="{7C8532D6-E3AD-4059-9557-8DAB8E17CA5D}"/>
              </a:ext>
            </a:extLst>
          </p:cNvPr>
          <p:cNvSpPr>
            <a:spLocks noGrp="1"/>
          </p:cNvSpPr>
          <p:nvPr>
            <p:ph type="body" sz="quarter" idx="14"/>
          </p:nvPr>
        </p:nvSpPr>
        <p:spPr>
          <a:xfrm>
            <a:off x="1513691" y="1837190"/>
            <a:ext cx="9567072" cy="4043494"/>
          </a:xfrm>
        </p:spPr>
        <p:txBody>
          <a:bodyPr/>
          <a:lstStyle/>
          <a:p>
            <a:r>
              <a:rPr lang="en-US" dirty="0"/>
              <a:t>If the Summer Calendar amount exceeds the Full-time Period rate, you will receive the following warning: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If this is correct, then click OK to process the calendar. </a:t>
            </a:r>
          </a:p>
          <a:p>
            <a:endParaRPr lang="en-US" dirty="0"/>
          </a:p>
          <a:p>
            <a:endParaRPr lang="en-US" dirty="0"/>
          </a:p>
        </p:txBody>
      </p:sp>
      <p:pic>
        <p:nvPicPr>
          <p:cNvPr id="10" name="Picture 9" descr="Screenshot of the Warning Message to be aware that the value puts the total amount above the pay rate for the month.">
            <a:extLst>
              <a:ext uri="{FF2B5EF4-FFF2-40B4-BE49-F238E27FC236}">
                <a16:creationId xmlns:a16="http://schemas.microsoft.com/office/drawing/2014/main" id="{B3DB0DDA-5F71-4086-8F1D-A2D67C23EC7F}"/>
              </a:ext>
            </a:extLst>
          </p:cNvPr>
          <p:cNvPicPr>
            <a:picLocks noChangeAspect="1"/>
          </p:cNvPicPr>
          <p:nvPr/>
        </p:nvPicPr>
        <p:blipFill>
          <a:blip r:embed="rId3"/>
          <a:stretch>
            <a:fillRect/>
          </a:stretch>
        </p:blipFill>
        <p:spPr>
          <a:xfrm>
            <a:off x="4004949" y="2430887"/>
            <a:ext cx="5953125" cy="2295525"/>
          </a:xfrm>
          <a:prstGeom prst="rect">
            <a:avLst/>
          </a:prstGeom>
        </p:spPr>
      </p:pic>
      <p:sp>
        <p:nvSpPr>
          <p:cNvPr id="5" name="Date Placeholder 4">
            <a:extLst>
              <a:ext uri="{FF2B5EF4-FFF2-40B4-BE49-F238E27FC236}">
                <a16:creationId xmlns:a16="http://schemas.microsoft.com/office/drawing/2014/main" id="{2BA94A0A-9641-4100-BBB5-84608CE44D7B}"/>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8A02C3CD-D228-4C4E-B3C1-12A931F71F8C}"/>
              </a:ext>
            </a:extLst>
          </p:cNvPr>
          <p:cNvSpPr>
            <a:spLocks noGrp="1"/>
          </p:cNvSpPr>
          <p:nvPr>
            <p:ph type="sldNum" sz="quarter" idx="4"/>
          </p:nvPr>
        </p:nvSpPr>
        <p:spPr/>
        <p:txBody>
          <a:bodyPr/>
          <a:lstStyle/>
          <a:p>
            <a:fld id="{8A7A6979-0714-4377-B894-6BE4C2D6E202}" type="slidenum">
              <a:rPr lang="en-US" smtClean="0"/>
              <a:pPr/>
              <a:t>35</a:t>
            </a:fld>
            <a:endParaRPr lang="en-US" dirty="0"/>
          </a:p>
        </p:txBody>
      </p:sp>
    </p:spTree>
    <p:extLst>
      <p:ext uri="{BB962C8B-B14F-4D97-AF65-F5344CB8AC3E}">
        <p14:creationId xmlns:p14="http://schemas.microsoft.com/office/powerpoint/2010/main" val="36405692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AA95C-0573-668C-B4AC-F19BBA5C164F}"/>
              </a:ext>
            </a:extLst>
          </p:cNvPr>
          <p:cNvSpPr>
            <a:spLocks noGrp="1"/>
          </p:cNvSpPr>
          <p:nvPr>
            <p:ph type="ctrTitle"/>
          </p:nvPr>
        </p:nvSpPr>
        <p:spPr>
          <a:xfrm>
            <a:off x="1488156" y="1626244"/>
            <a:ext cx="7911945" cy="757130"/>
          </a:xfrm>
        </p:spPr>
        <p:txBody>
          <a:bodyPr/>
          <a:lstStyle/>
          <a:p>
            <a:r>
              <a:rPr lang="en-US" dirty="0"/>
              <a:t>Holiday pay Explained</a:t>
            </a:r>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36</a:t>
            </a:fld>
            <a:endParaRPr lang="en-US" dirty="0"/>
          </a:p>
        </p:txBody>
      </p:sp>
    </p:spTree>
    <p:extLst>
      <p:ext uri="{BB962C8B-B14F-4D97-AF65-F5344CB8AC3E}">
        <p14:creationId xmlns:p14="http://schemas.microsoft.com/office/powerpoint/2010/main" val="28326778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1080656" y="442674"/>
            <a:ext cx="8486292" cy="512448"/>
          </a:xfrm>
        </p:spPr>
        <p:txBody>
          <a:bodyPr/>
          <a:lstStyle/>
          <a:p>
            <a:r>
              <a:rPr lang="en-US" dirty="0">
                <a:solidFill>
                  <a:schemeClr val="tx2">
                    <a:lumMod val="75000"/>
                  </a:schemeClr>
                </a:solidFill>
              </a:rPr>
              <a:t>Holiday Pay </a:t>
            </a: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155469"/>
            <a:ext cx="9090954" cy="4813069"/>
          </a:xfrm>
        </p:spPr>
        <p:txBody>
          <a:bodyPr>
            <a:normAutofit/>
          </a:bodyPr>
          <a:lstStyle/>
          <a:p>
            <a:endParaRPr lang="en-US" sz="1900" b="1" i="1" u="sng" dirty="0">
              <a:latin typeface="Acumin Pro" panose="020B0504020202020204"/>
            </a:endParaRPr>
          </a:p>
          <a:p>
            <a:r>
              <a:rPr lang="en-US" sz="1900" dirty="0">
                <a:latin typeface="Acumin Pro" panose="020B0504020202020204"/>
              </a:rPr>
              <a:t>Holiday Pay is paid if the employee works anytime during the pay period. </a:t>
            </a:r>
          </a:p>
          <a:p>
            <a:endParaRPr lang="en-US" sz="1900" b="1" i="1" dirty="0">
              <a:latin typeface="Acumin Pro" panose="020B0504020202020204"/>
            </a:endParaRPr>
          </a:p>
          <a:p>
            <a:r>
              <a:rPr lang="en-US" sz="1900" dirty="0">
                <a:latin typeface="Acumin Pro" panose="020B0504020202020204"/>
              </a:rPr>
              <a:t>For the Regionals, when a flat amount is entered, the Holiday pay is to be considered in the flat amounts. Holiday pay will not be added on top of the flat amount.  </a:t>
            </a:r>
          </a:p>
          <a:p>
            <a:endParaRPr lang="en-US" sz="1900" dirty="0">
              <a:latin typeface="Acumin Pro" panose="020B0504020202020204"/>
            </a:endParaRPr>
          </a:p>
          <a:p>
            <a:r>
              <a:rPr lang="en-US" sz="1900" dirty="0">
                <a:latin typeface="Acumin Pro" panose="020B0504020202020204"/>
              </a:rPr>
              <a:t>Holiday pay is allocated across the various categories -    </a:t>
            </a:r>
          </a:p>
          <a:p>
            <a:pPr lvl="3"/>
            <a:endParaRPr lang="en-US" sz="1700" dirty="0">
              <a:latin typeface="Acumin Pro" panose="020B0504020202020204"/>
            </a:endParaRPr>
          </a:p>
          <a:p>
            <a:pPr lvl="4"/>
            <a:endParaRPr lang="en-US" sz="1700" dirty="0">
              <a:latin typeface="Acumin Pro" panose="020B0504020202020204"/>
            </a:endParaRPr>
          </a:p>
          <a:p>
            <a:endParaRPr lang="en-US" sz="1900" dirty="0">
              <a:latin typeface="Acumin Pro" panose="020B0504020202020204"/>
            </a:endParaRPr>
          </a:p>
          <a:p>
            <a:pPr lvl="2"/>
            <a:endParaRPr lang="en-US" sz="1700" dirty="0">
              <a:latin typeface="Acumin Pro" panose="020B0504020202020204"/>
            </a:endParaRPr>
          </a:p>
          <a:p>
            <a:endParaRPr lang="en-US" sz="1900" dirty="0">
              <a:latin typeface="Acumin Pro" panose="020B0504020202020204"/>
            </a:endParaRPr>
          </a:p>
          <a:p>
            <a:pPr marL="0" indent="0">
              <a:buNone/>
            </a:pPr>
            <a:endParaRPr lang="en-US" sz="1900" dirty="0">
              <a:latin typeface="Acumin Pro" panose="020B0504020202020204"/>
            </a:endParaRPr>
          </a:p>
          <a:p>
            <a:pPr marL="548640" indent="0">
              <a:lnSpc>
                <a:spcPct val="120000"/>
              </a:lnSpc>
              <a:buNone/>
            </a:pPr>
            <a:endParaRPr lang="en-US" b="1" dirty="0"/>
          </a:p>
          <a:p>
            <a:pPr marL="548640" indent="0">
              <a:lnSpc>
                <a:spcPct val="120000"/>
              </a:lnSpc>
              <a:buNone/>
            </a:pPr>
            <a:endParaRPr lang="en-US" b="1" dirty="0"/>
          </a:p>
          <a:p>
            <a:pPr marL="548640" indent="0">
              <a:lnSpc>
                <a:spcPct val="120000"/>
              </a:lnSpc>
              <a:buNone/>
            </a:pPr>
            <a:endParaRPr lang="en-US" b="1" dirty="0"/>
          </a:p>
          <a:p>
            <a:pPr marL="548640" indent="0">
              <a:lnSpc>
                <a:spcPct val="120000"/>
              </a:lnSpc>
              <a:buNone/>
            </a:pPr>
            <a:endParaRPr lang="en-US" b="1" dirty="0"/>
          </a:p>
          <a:p>
            <a:pPr marL="834390" indent="-285750">
              <a:lnSpc>
                <a:spcPct val="120000"/>
              </a:lnSpc>
            </a:pPr>
            <a:endParaRPr lang="en-US" b="1" dirty="0"/>
          </a:p>
          <a:p>
            <a:endParaRPr lang="en-US" dirty="0"/>
          </a:p>
          <a:p>
            <a:endParaRPr lang="en-US" dirty="0"/>
          </a:p>
          <a:p>
            <a:endParaRPr lang="en-US" dirty="0"/>
          </a:p>
          <a:p>
            <a:pPr marL="548640" indent="0">
              <a:buNone/>
            </a:pPr>
            <a:endParaRPr lang="en-US" dirty="0"/>
          </a:p>
        </p:txBody>
      </p:sp>
      <p:pic>
        <p:nvPicPr>
          <p:cNvPr id="7" name="Picture 6" descr="Screenshot of the Month view for summer pay">
            <a:extLst>
              <a:ext uri="{FF2B5EF4-FFF2-40B4-BE49-F238E27FC236}">
                <a16:creationId xmlns:a16="http://schemas.microsoft.com/office/drawing/2014/main" id="{8681CDBA-9C76-4900-B756-48D8BB80338E}"/>
              </a:ext>
            </a:extLst>
          </p:cNvPr>
          <p:cNvPicPr>
            <a:picLocks noChangeAspect="1"/>
          </p:cNvPicPr>
          <p:nvPr/>
        </p:nvPicPr>
        <p:blipFill>
          <a:blip r:embed="rId3"/>
          <a:stretch>
            <a:fillRect/>
          </a:stretch>
        </p:blipFill>
        <p:spPr>
          <a:xfrm>
            <a:off x="1080656" y="3429000"/>
            <a:ext cx="5885628" cy="2273531"/>
          </a:xfrm>
          <a:prstGeom prst="rect">
            <a:avLst/>
          </a:prstGeom>
        </p:spPr>
      </p:pic>
      <p:graphicFrame>
        <p:nvGraphicFramePr>
          <p:cNvPr id="3" name="Table 2">
            <a:extLst>
              <a:ext uri="{FF2B5EF4-FFF2-40B4-BE49-F238E27FC236}">
                <a16:creationId xmlns:a16="http://schemas.microsoft.com/office/drawing/2014/main" id="{90A856CC-FC8F-4CC9-A08C-4950DD8D1A7D}"/>
              </a:ext>
            </a:extLst>
          </p:cNvPr>
          <p:cNvGraphicFramePr>
            <a:graphicFrameLocks noGrp="1"/>
          </p:cNvGraphicFramePr>
          <p:nvPr>
            <p:extLst>
              <p:ext uri="{D42A27DB-BD31-4B8C-83A1-F6EECF244321}">
                <p14:modId xmlns:p14="http://schemas.microsoft.com/office/powerpoint/2010/main" val="1589860382"/>
              </p:ext>
            </p:extLst>
          </p:nvPr>
        </p:nvGraphicFramePr>
        <p:xfrm>
          <a:off x="7357146" y="3103410"/>
          <a:ext cx="4135772" cy="1005840"/>
        </p:xfrm>
        <a:graphic>
          <a:graphicData uri="http://schemas.openxmlformats.org/drawingml/2006/table">
            <a:tbl>
              <a:tblPr firstRow="1" firstCol="1">
                <a:tableStyleId>{5C22544A-7EE6-4342-B048-85BDC9FD1C3A}</a:tableStyleId>
              </a:tblPr>
              <a:tblGrid>
                <a:gridCol w="1567144">
                  <a:extLst>
                    <a:ext uri="{9D8B030D-6E8A-4147-A177-3AD203B41FA5}">
                      <a16:colId xmlns:a16="http://schemas.microsoft.com/office/drawing/2014/main" val="3210262668"/>
                    </a:ext>
                  </a:extLst>
                </a:gridCol>
                <a:gridCol w="678712">
                  <a:extLst>
                    <a:ext uri="{9D8B030D-6E8A-4147-A177-3AD203B41FA5}">
                      <a16:colId xmlns:a16="http://schemas.microsoft.com/office/drawing/2014/main" val="2111509967"/>
                    </a:ext>
                  </a:extLst>
                </a:gridCol>
                <a:gridCol w="1393016">
                  <a:extLst>
                    <a:ext uri="{9D8B030D-6E8A-4147-A177-3AD203B41FA5}">
                      <a16:colId xmlns:a16="http://schemas.microsoft.com/office/drawing/2014/main" val="227470730"/>
                    </a:ext>
                  </a:extLst>
                </a:gridCol>
                <a:gridCol w="496900">
                  <a:extLst>
                    <a:ext uri="{9D8B030D-6E8A-4147-A177-3AD203B41FA5}">
                      <a16:colId xmlns:a16="http://schemas.microsoft.com/office/drawing/2014/main" val="2095103841"/>
                    </a:ext>
                  </a:extLst>
                </a:gridCol>
              </a:tblGrid>
              <a:tr h="15898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u="sng" strike="noStrike" dirty="0">
                          <a:effectLst/>
                        </a:rPr>
                        <a:t>Holiday Pay Calc: </a:t>
                      </a:r>
                      <a:endParaRPr lang="en-US" sz="1100" b="1" i="1" u="sng"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sng" strike="noStrike" dirty="0">
                          <a:effectLst/>
                        </a:rPr>
                        <a:t>Full days</a:t>
                      </a:r>
                      <a:endParaRPr lang="en-US" sz="1100" b="1" i="0" u="sng"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sng" strike="noStrike" dirty="0">
                          <a:effectLst/>
                        </a:rPr>
                        <a:t>Percent Worked</a:t>
                      </a:r>
                      <a:endParaRPr lang="en-US" sz="1100" b="1" i="0" u="sng"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sng" strike="noStrike" dirty="0">
                          <a:effectLst/>
                        </a:rPr>
                        <a:t>Days</a:t>
                      </a:r>
                      <a:endParaRPr lang="en-US" sz="1100" b="1" i="0" u="sng"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226425146"/>
                  </a:ext>
                </a:extLst>
              </a:tr>
              <a:tr h="158985">
                <a:tc>
                  <a:txBody>
                    <a:bodyPr/>
                    <a:lstStyle/>
                    <a:p>
                      <a:pPr algn="ctr" fontAlgn="ctr"/>
                      <a:r>
                        <a:rPr lang="en-US" sz="1100" u="none" strike="noStrike" dirty="0">
                          <a:effectLst/>
                        </a:rPr>
                        <a:t>Teaching </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9.09%</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1.09</a:t>
                      </a:r>
                      <a:endParaRPr lang="en-US" sz="11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523138742"/>
                  </a:ext>
                </a:extLst>
              </a:tr>
              <a:tr h="158985">
                <a:tc>
                  <a:txBody>
                    <a:bodyPr/>
                    <a:lstStyle/>
                    <a:p>
                      <a:pPr algn="ctr" fontAlgn="ctr"/>
                      <a:r>
                        <a:rPr lang="en-US" sz="1100" u="none" strike="noStrike" dirty="0">
                          <a:effectLst/>
                        </a:rPr>
                        <a:t>Research </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90.91%</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10.91</a:t>
                      </a:r>
                      <a:endParaRPr lang="en-US" sz="11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07711742"/>
                  </a:ext>
                </a:extLst>
              </a:tr>
              <a:tr h="158985">
                <a:tc>
                  <a:txBody>
                    <a:bodyPr/>
                    <a:lstStyle/>
                    <a:p>
                      <a:pPr algn="ctr" fontAlgn="ctr"/>
                      <a:r>
                        <a:rPr lang="en-US" sz="1100" u="none" strike="noStrike" dirty="0">
                          <a:effectLst/>
                        </a:rPr>
                        <a:t>Other</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515008303"/>
                  </a:ext>
                </a:extLst>
              </a:tr>
              <a:tr h="158985">
                <a:tc>
                  <a:txBody>
                    <a:bodyPr/>
                    <a:lstStyle/>
                    <a:p>
                      <a:pPr algn="ctr" fontAlgn="ctr"/>
                      <a:r>
                        <a:rPr lang="en-US" sz="1100" u="none" strike="noStrike" dirty="0">
                          <a:effectLst/>
                        </a:rPr>
                        <a:t>Holiday</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endParaRPr lang="en-US" sz="11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214117568"/>
                  </a:ext>
                </a:extLst>
              </a:tr>
              <a:tr h="158985">
                <a:tc>
                  <a:txBody>
                    <a:bodyPr/>
                    <a:lstStyle/>
                    <a:p>
                      <a:pPr algn="ctr" fontAlgn="ctr"/>
                      <a:r>
                        <a:rPr lang="en-US" sz="1100" b="1" i="0" u="none" strike="noStrike" dirty="0">
                          <a:solidFill>
                            <a:schemeClr val="tx1"/>
                          </a:solidFill>
                          <a:effectLst/>
                          <a:latin typeface="Calibri" panose="020F0502020204030204" pitchFamily="34" charset="0"/>
                        </a:rPr>
                        <a:t>Totals</a:t>
                      </a:r>
                    </a:p>
                  </a:txBody>
                  <a:tcPr marL="0" marR="0" marT="0" marB="0" anchor="ctr"/>
                </a:tc>
                <a:tc>
                  <a:txBody>
                    <a:bodyPr/>
                    <a:lstStyle/>
                    <a:p>
                      <a:pPr algn="ctr" fontAlgn="ctr"/>
                      <a:r>
                        <a:rPr lang="en-US" sz="1100" u="none" strike="noStrike" dirty="0">
                          <a:effectLst/>
                        </a:rPr>
                        <a:t>12</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100.00%</a:t>
                      </a:r>
                      <a:endParaRPr lang="en-US" sz="11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n-US" sz="1100" u="none" strike="noStrike" dirty="0">
                          <a:effectLst/>
                        </a:rPr>
                        <a:t>12.00</a:t>
                      </a:r>
                      <a:endParaRPr lang="en-US" sz="11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221996125"/>
                  </a:ext>
                </a:extLst>
              </a:tr>
            </a:tbl>
          </a:graphicData>
        </a:graphic>
      </p:graphicFrame>
      <p:pic>
        <p:nvPicPr>
          <p:cNvPr id="11" name="Picture 10" descr="Screenshot of the notice &quot;Total Includes 1 holiday(s) worth $## and prorated across days worked&quot; message">
            <a:extLst>
              <a:ext uri="{FF2B5EF4-FFF2-40B4-BE49-F238E27FC236}">
                <a16:creationId xmlns:a16="http://schemas.microsoft.com/office/drawing/2014/main" id="{84E31043-E102-4296-AF69-422199C65318}"/>
              </a:ext>
            </a:extLst>
          </p:cNvPr>
          <p:cNvPicPr>
            <a:picLocks noChangeAspect="1"/>
          </p:cNvPicPr>
          <p:nvPr/>
        </p:nvPicPr>
        <p:blipFill>
          <a:blip r:embed="rId4"/>
          <a:stretch>
            <a:fillRect/>
          </a:stretch>
        </p:blipFill>
        <p:spPr>
          <a:xfrm>
            <a:off x="8410576" y="4150397"/>
            <a:ext cx="2951072" cy="342900"/>
          </a:xfrm>
          <a:prstGeom prst="rect">
            <a:avLst/>
          </a:prstGeom>
        </p:spPr>
      </p:pic>
      <p:pic>
        <p:nvPicPr>
          <p:cNvPr id="10" name="Picture 9" descr="Screenshot of the Pay Period Activity area">
            <a:extLst>
              <a:ext uri="{FF2B5EF4-FFF2-40B4-BE49-F238E27FC236}">
                <a16:creationId xmlns:a16="http://schemas.microsoft.com/office/drawing/2014/main" id="{D515AA37-203A-482B-BAAB-FBD8778DB527}"/>
              </a:ext>
            </a:extLst>
          </p:cNvPr>
          <p:cNvPicPr>
            <a:picLocks noChangeAspect="1"/>
          </p:cNvPicPr>
          <p:nvPr/>
        </p:nvPicPr>
        <p:blipFill>
          <a:blip r:embed="rId5"/>
          <a:stretch>
            <a:fillRect/>
          </a:stretch>
        </p:blipFill>
        <p:spPr>
          <a:xfrm>
            <a:off x="7357146" y="4877344"/>
            <a:ext cx="4135772" cy="1208014"/>
          </a:xfrm>
          <a:prstGeom prst="rect">
            <a:avLst/>
          </a:prstGeom>
        </p:spPr>
      </p:pic>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37</a:t>
            </a:fld>
            <a:endParaRPr lang="en-US" dirty="0"/>
          </a:p>
        </p:txBody>
      </p:sp>
    </p:spTree>
    <p:extLst>
      <p:ext uri="{BB962C8B-B14F-4D97-AF65-F5344CB8AC3E}">
        <p14:creationId xmlns:p14="http://schemas.microsoft.com/office/powerpoint/2010/main" val="15854333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2A437-57CA-9039-1229-1125A3CD4038}"/>
              </a:ext>
            </a:extLst>
          </p:cNvPr>
          <p:cNvSpPr>
            <a:spLocks noGrp="1"/>
          </p:cNvSpPr>
          <p:nvPr>
            <p:ph type="ctrTitle"/>
          </p:nvPr>
        </p:nvSpPr>
        <p:spPr>
          <a:xfrm>
            <a:off x="1488156" y="1626244"/>
            <a:ext cx="7911945" cy="3711785"/>
          </a:xfrm>
        </p:spPr>
        <p:txBody>
          <a:bodyPr/>
          <a:lstStyle/>
          <a:p>
            <a:r>
              <a:rPr lang="en-US" dirty="0"/>
              <a:t>Faculty Enhanced Research Appointment Program - FERAP</a:t>
            </a:r>
            <a:br>
              <a:rPr lang="en-US" dirty="0"/>
            </a:br>
            <a:endParaRPr lang="en-US" dirty="0"/>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38</a:t>
            </a:fld>
            <a:endParaRPr lang="en-US" dirty="0"/>
          </a:p>
        </p:txBody>
      </p:sp>
    </p:spTree>
    <p:extLst>
      <p:ext uri="{BB962C8B-B14F-4D97-AF65-F5344CB8AC3E}">
        <p14:creationId xmlns:p14="http://schemas.microsoft.com/office/powerpoint/2010/main" val="41713197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330507" y="209320"/>
            <a:ext cx="11292287" cy="680142"/>
          </a:xfrm>
        </p:spPr>
        <p:txBody>
          <a:bodyPr/>
          <a:lstStyle/>
          <a:p>
            <a:r>
              <a:rPr lang="en-US" dirty="0">
                <a:solidFill>
                  <a:srgbClr val="CFB991"/>
                </a:solidFill>
              </a:rPr>
              <a:t>FERAP – Faculty Enhanced Research </a:t>
            </a:r>
            <a:r>
              <a:rPr lang="en-US" dirty="0">
                <a:solidFill>
                  <a:srgbClr val="CFB991"/>
                </a:solidFill>
                <a:highlight>
                  <a:srgbClr val="000000"/>
                </a:highlight>
              </a:rPr>
              <a:t>Appointment  Program</a:t>
            </a:r>
            <a:endParaRPr lang="en-US" dirty="0">
              <a:solidFill>
                <a:srgbClr val="FF0000"/>
              </a:solidFill>
            </a:endParaRP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299991"/>
            <a:ext cx="9090954" cy="4668548"/>
          </a:xfrm>
        </p:spPr>
        <p:txBody>
          <a:bodyPr>
            <a:normAutofit/>
          </a:bodyPr>
          <a:lstStyle/>
          <a:p>
            <a:endParaRPr lang="en-US" sz="1900" b="1" i="1" u="sng" dirty="0">
              <a:latin typeface="Acumin Pro" panose="020B0504020202020204"/>
            </a:endParaRPr>
          </a:p>
          <a:p>
            <a:r>
              <a:rPr lang="en-US" sz="1900" dirty="0">
                <a:latin typeface="Acumin Pro" panose="020B0504020202020204"/>
              </a:rPr>
              <a:t>FERAP appointments recognize research focused efforts, duties and activities of tenured and tenure-track faculty that advance the Purdue research enterprise. </a:t>
            </a:r>
            <a:endParaRPr lang="en-US" sz="1900" b="1" i="1" dirty="0">
              <a:latin typeface="Acumin Pro" panose="020B0504020202020204"/>
            </a:endParaRPr>
          </a:p>
          <a:p>
            <a:endParaRPr lang="en-US" sz="1900" dirty="0">
              <a:latin typeface="Acumin Pro" panose="020B0504020202020204"/>
            </a:endParaRPr>
          </a:p>
          <a:p>
            <a:r>
              <a:rPr lang="en-US" sz="1900" dirty="0">
                <a:latin typeface="Acumin Pro" panose="020B0504020202020204"/>
              </a:rPr>
              <a:t>FERAP is a concurrent faculty appointment allowing for up to .75 FTE to be established at a salary up to 25% higher than their current institutional base salary. </a:t>
            </a:r>
          </a:p>
          <a:p>
            <a:endParaRPr lang="en-US" sz="1900" dirty="0">
              <a:latin typeface="Acumin Pro" panose="020B0504020202020204"/>
            </a:endParaRPr>
          </a:p>
          <a:p>
            <a:r>
              <a:rPr lang="en-US" sz="1900" dirty="0">
                <a:latin typeface="Acumin Pro" panose="020B0504020202020204"/>
              </a:rPr>
              <a:t>It is VERY Important for the Business office to verify that an individuals Summer Calendars are not &gt; 1.0 FTE.  This can be checked by extracting the calendar information from the ALL tab by career account and viewing the submitted calendars by pay period.   If their total is &gt; 1.0 FTE across all PERNRs, then you will need to adjust them accordingly. </a:t>
            </a:r>
          </a:p>
          <a:p>
            <a:endParaRPr lang="en-US" sz="1900" dirty="0">
              <a:latin typeface="Acumin Pro" panose="020B0504020202020204"/>
            </a:endParaRPr>
          </a:p>
          <a:p>
            <a:endParaRPr lang="en-US" sz="1900" dirty="0">
              <a:latin typeface="Acumin Pro" panose="020B0504020202020204"/>
            </a:endParaRPr>
          </a:p>
          <a:p>
            <a:pPr lvl="3"/>
            <a:endParaRPr lang="en-US" sz="1700" dirty="0">
              <a:latin typeface="Acumin Pro" panose="020B0504020202020204"/>
            </a:endParaRPr>
          </a:p>
          <a:p>
            <a:pPr lvl="4"/>
            <a:endParaRPr lang="en-US" sz="1700" dirty="0">
              <a:latin typeface="Acumin Pro" panose="020B0504020202020204"/>
            </a:endParaRPr>
          </a:p>
          <a:p>
            <a:endParaRPr lang="en-US" sz="1900" dirty="0">
              <a:latin typeface="Acumin Pro" panose="020B0504020202020204"/>
            </a:endParaRPr>
          </a:p>
          <a:p>
            <a:pPr lvl="2"/>
            <a:endParaRPr lang="en-US" sz="1700" dirty="0">
              <a:latin typeface="Acumin Pro" panose="020B0504020202020204"/>
            </a:endParaRPr>
          </a:p>
          <a:p>
            <a:endParaRPr lang="en-US" sz="1900" dirty="0">
              <a:latin typeface="Acumin Pro" panose="020B0504020202020204"/>
            </a:endParaRPr>
          </a:p>
          <a:p>
            <a:pPr marL="0" indent="0">
              <a:buNone/>
            </a:pPr>
            <a:endParaRPr lang="en-US" sz="1900" dirty="0">
              <a:latin typeface="Acumin Pro" panose="020B0504020202020204"/>
            </a:endParaRPr>
          </a:p>
          <a:p>
            <a:pPr marL="548640" indent="0">
              <a:lnSpc>
                <a:spcPct val="120000"/>
              </a:lnSpc>
              <a:buNone/>
            </a:pPr>
            <a:endParaRPr lang="en-US" b="1" dirty="0"/>
          </a:p>
          <a:p>
            <a:pPr marL="548640" indent="0">
              <a:lnSpc>
                <a:spcPct val="120000"/>
              </a:lnSpc>
              <a:buNone/>
            </a:pPr>
            <a:endParaRPr lang="en-US" b="1" dirty="0"/>
          </a:p>
          <a:p>
            <a:pPr marL="548640" indent="0">
              <a:lnSpc>
                <a:spcPct val="120000"/>
              </a:lnSpc>
              <a:buNone/>
            </a:pPr>
            <a:endParaRPr lang="en-US" b="1" dirty="0"/>
          </a:p>
          <a:p>
            <a:pPr marL="548640" indent="0">
              <a:lnSpc>
                <a:spcPct val="120000"/>
              </a:lnSpc>
              <a:buNone/>
            </a:pPr>
            <a:endParaRPr lang="en-US" b="1" dirty="0"/>
          </a:p>
          <a:p>
            <a:pPr marL="834390" indent="-285750">
              <a:lnSpc>
                <a:spcPct val="120000"/>
              </a:lnSpc>
            </a:pPr>
            <a:endParaRPr lang="en-US" b="1" dirty="0"/>
          </a:p>
          <a:p>
            <a:endParaRPr lang="en-US" dirty="0"/>
          </a:p>
          <a:p>
            <a:endParaRPr lang="en-US" dirty="0"/>
          </a:p>
          <a:p>
            <a:endParaRPr lang="en-US" dirty="0"/>
          </a:p>
          <a:p>
            <a:pPr marL="548640" indent="0">
              <a:buNone/>
            </a:pPr>
            <a:endParaRPr lang="en-US" dirty="0"/>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39</a:t>
            </a:fld>
            <a:endParaRPr lang="en-US" dirty="0"/>
          </a:p>
        </p:txBody>
      </p:sp>
    </p:spTree>
    <p:extLst>
      <p:ext uri="{BB962C8B-B14F-4D97-AF65-F5344CB8AC3E}">
        <p14:creationId xmlns:p14="http://schemas.microsoft.com/office/powerpoint/2010/main" val="2504018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Summer Pay  Policy</a:t>
            </a:r>
          </a:p>
        </p:txBody>
      </p:sp>
      <p:sp>
        <p:nvSpPr>
          <p:cNvPr id="3" name="Subtitle 2"/>
          <p:cNvSpPr>
            <a:spLocks noGrp="1"/>
          </p:cNvSpPr>
          <p:nvPr>
            <p:ph type="subTitle" idx="1"/>
          </p:nvPr>
        </p:nvSpPr>
        <p:spPr>
          <a:xfrm>
            <a:off x="1015792" y="1097281"/>
            <a:ext cx="7321993" cy="534486"/>
          </a:xfrm>
        </p:spPr>
        <p:txBody>
          <a:bodyPr/>
          <a:lstStyle/>
          <a:p>
            <a:r>
              <a:rPr lang="en-US" dirty="0"/>
              <a:t>Academic Year Employment Policy (V1.F.12) </a:t>
            </a:r>
          </a:p>
          <a:p>
            <a:endParaRPr lang="en-US" dirty="0"/>
          </a:p>
        </p:txBody>
      </p:sp>
      <p:sp>
        <p:nvSpPr>
          <p:cNvPr id="4" name="Text Placeholder 3"/>
          <p:cNvSpPr>
            <a:spLocks noGrp="1"/>
          </p:cNvSpPr>
          <p:nvPr>
            <p:ph type="body" sz="quarter" idx="14"/>
          </p:nvPr>
        </p:nvSpPr>
        <p:spPr>
          <a:xfrm>
            <a:off x="1396538" y="1631767"/>
            <a:ext cx="9526386" cy="4350918"/>
          </a:xfrm>
        </p:spPr>
        <p:txBody>
          <a:bodyPr>
            <a:normAutofit fontScale="77500" lnSpcReduction="20000"/>
          </a:bodyPr>
          <a:lstStyle/>
          <a:p>
            <a:pPr marL="0" indent="0">
              <a:buNone/>
            </a:pPr>
            <a:r>
              <a:rPr lang="en-US" sz="1800" dirty="0"/>
              <a:t>AY appointments begin seven (7) calendar days prior to the first day of classes each Fall semester and ends on commencement day or the final date for submitting grade reports for the Spring semester, whichever comes later. </a:t>
            </a:r>
            <a:endParaRPr lang="en-US" dirty="0"/>
          </a:p>
          <a:p>
            <a:pPr marL="0" indent="0">
              <a:buNone/>
            </a:pPr>
            <a:endParaRPr lang="en-US" dirty="0"/>
          </a:p>
          <a:p>
            <a:pPr marL="0" indent="0">
              <a:buNone/>
            </a:pPr>
            <a:endParaRPr lang="en-US" dirty="0"/>
          </a:p>
          <a:p>
            <a:pPr marL="0" indent="0">
              <a:buNone/>
            </a:pPr>
            <a:r>
              <a:rPr lang="en-US" dirty="0"/>
              <a:t>Academic-Year faculty and staff may be employed during the summer on any source of funding with the approval of their department or unit head. The following provisions also apply:</a:t>
            </a:r>
          </a:p>
          <a:p>
            <a:pPr marL="0" indent="0">
              <a:buNone/>
            </a:pPr>
            <a:endParaRPr lang="en-US" dirty="0"/>
          </a:p>
          <a:p>
            <a:r>
              <a:rPr lang="en-US" dirty="0"/>
              <a:t>Sponsored program funding agencies may limit requests for summer support. All charges for work performed by employees on sponsored agreements must be allowable under the sponsored program agreement and be compensated based on the institutional base salary, as defined in the policy on </a:t>
            </a:r>
            <a:r>
              <a:rPr lang="en-US" dirty="0">
                <a:hlinkClick r:id="rId3"/>
              </a:rPr>
              <a:t>Effort Reporting (II.C.1)</a:t>
            </a:r>
            <a:r>
              <a:rPr lang="en-US" dirty="0"/>
              <a:t>.</a:t>
            </a:r>
          </a:p>
          <a:p>
            <a:endParaRPr lang="en-US" dirty="0"/>
          </a:p>
          <a:p>
            <a:r>
              <a:rPr lang="en-US" dirty="0"/>
              <a:t>Compensation for academic-year employees on the West Lafayette campus who are employed during the summer will be based on the employee’s approved academic-year salary at the rate approved by the Board of Trustees. Refer to the </a:t>
            </a:r>
            <a:r>
              <a:rPr lang="en-US" dirty="0">
                <a:hlinkClick r:id="rId4"/>
              </a:rPr>
              <a:t>Academic-Year Employment Pay Practices</a:t>
            </a:r>
            <a:r>
              <a:rPr lang="en-US" dirty="0"/>
              <a:t> maintained by Human Resources for detailed information.</a:t>
            </a:r>
          </a:p>
          <a:p>
            <a:endParaRPr lang="en-US" dirty="0"/>
          </a:p>
          <a:p>
            <a:r>
              <a:rPr lang="en-US" dirty="0"/>
              <a:t>Compensation for academic-year employees on the Fort Wayne and Northwest campuses who are employed during the summer generally will be based on the employee’s approved academic-year salary at the rate approved by the Board of Trustees. An employee of one of these campuses who is performing only instructional duties, not part of sponsored program funding, may be compensated using a course rate applied in accordance with requirements set by the CFO and Provost. Refer to the </a:t>
            </a:r>
            <a:r>
              <a:rPr lang="en-US" dirty="0">
                <a:hlinkClick r:id="rId4"/>
              </a:rPr>
              <a:t>Academic-Year Employment Pay Practices</a:t>
            </a:r>
            <a:r>
              <a:rPr lang="en-US" dirty="0"/>
              <a:t> maintained by Human Resources for detailed information on both methods.</a:t>
            </a:r>
          </a:p>
          <a:p>
            <a:endParaRPr lang="en-US" dirty="0"/>
          </a:p>
          <a:p>
            <a:r>
              <a:rPr lang="en-US" dirty="0"/>
              <a:t>Refer to the executive memoranda on </a:t>
            </a:r>
            <a:r>
              <a:rPr lang="en-US" dirty="0">
                <a:hlinkClick r:id="rId5"/>
              </a:rPr>
              <a:t>Compensation for Summer Intensive Instructional Activities and Non-Continuing Education Overload Activities (C-40)</a:t>
            </a:r>
            <a:r>
              <a:rPr lang="en-US" dirty="0"/>
              <a:t> and </a:t>
            </a:r>
            <a:r>
              <a:rPr lang="en-US" dirty="0">
                <a:hlinkClick r:id="rId6"/>
              </a:rPr>
              <a:t>Compensation Policies for University Staff Members Participating in Continuing Education Activities (C-18)</a:t>
            </a:r>
            <a:r>
              <a:rPr lang="en-US" dirty="0"/>
              <a:t>, as amended or superseded, for the compensation requirements pertaining to such employment activities.</a:t>
            </a:r>
          </a:p>
          <a:p>
            <a:endParaRPr lang="en-US" dirty="0"/>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4</a:t>
            </a:fld>
            <a:endParaRPr lang="en-US" dirty="0"/>
          </a:p>
        </p:txBody>
      </p:sp>
    </p:spTree>
    <p:extLst>
      <p:ext uri="{BB962C8B-B14F-4D97-AF65-F5344CB8AC3E}">
        <p14:creationId xmlns:p14="http://schemas.microsoft.com/office/powerpoint/2010/main" val="4523099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561860" y="310959"/>
            <a:ext cx="11475652" cy="1242268"/>
          </a:xfrm>
        </p:spPr>
        <p:txBody>
          <a:bodyPr/>
          <a:lstStyle/>
          <a:p>
            <a:r>
              <a:rPr lang="en-US" dirty="0">
                <a:solidFill>
                  <a:srgbClr val="CFB991"/>
                </a:solidFill>
              </a:rPr>
              <a:t>Faculty Enhanced Research </a:t>
            </a:r>
            <a:r>
              <a:rPr lang="en-US" dirty="0">
                <a:solidFill>
                  <a:srgbClr val="CFB991"/>
                </a:solidFill>
                <a:highlight>
                  <a:srgbClr val="000000"/>
                </a:highlight>
              </a:rPr>
              <a:t>Appointment  Program Example</a:t>
            </a:r>
            <a:endParaRPr lang="en-US" dirty="0">
              <a:solidFill>
                <a:srgbClr val="FF0000"/>
              </a:solidFill>
            </a:endParaRP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340285"/>
            <a:ext cx="10030688" cy="4628253"/>
          </a:xfrm>
        </p:spPr>
        <p:txBody>
          <a:bodyPr>
            <a:normAutofit/>
          </a:bodyPr>
          <a:lstStyle/>
          <a:p>
            <a:endParaRPr lang="en-US" sz="1900" b="1" i="1" u="sng" dirty="0">
              <a:latin typeface="Acumin Pro" panose="020B0504020202020204"/>
            </a:endParaRPr>
          </a:p>
          <a:p>
            <a:r>
              <a:rPr lang="en-US" sz="1900" dirty="0">
                <a:latin typeface="Acumin Pro" panose="020B0504020202020204"/>
              </a:rPr>
              <a:t>The FERAP appointment is added into the base wages of the PERNR and is then calculated based upon the CUL% in ECP. This shows PERNR 10014197 as a separate PERNR with 70% CUL and then   PERNR 10077747 is the FERAP PERNR appt and is added into the base wages.  </a:t>
            </a:r>
          </a:p>
          <a:p>
            <a:pPr lvl="3"/>
            <a:endParaRPr lang="en-US" sz="1700" dirty="0">
              <a:latin typeface="Acumin Pro" panose="020B0504020202020204"/>
            </a:endParaRPr>
          </a:p>
          <a:p>
            <a:pPr lvl="4"/>
            <a:endParaRPr lang="en-US" sz="1700" dirty="0">
              <a:latin typeface="Acumin Pro" panose="020B0504020202020204"/>
            </a:endParaRPr>
          </a:p>
          <a:p>
            <a:endParaRPr lang="en-US" sz="1900" dirty="0">
              <a:latin typeface="Acumin Pro" panose="020B0504020202020204"/>
            </a:endParaRPr>
          </a:p>
          <a:p>
            <a:pPr lvl="2"/>
            <a:endParaRPr lang="en-US" sz="1700" dirty="0">
              <a:latin typeface="Acumin Pro" panose="020B0504020202020204"/>
            </a:endParaRPr>
          </a:p>
          <a:p>
            <a:endParaRPr lang="en-US" sz="1900" dirty="0">
              <a:latin typeface="Acumin Pro" panose="020B0504020202020204"/>
            </a:endParaRPr>
          </a:p>
          <a:p>
            <a:pPr marL="0" indent="0">
              <a:buNone/>
            </a:pPr>
            <a:endParaRPr lang="en-US" sz="1900" dirty="0">
              <a:latin typeface="Acumin Pro" panose="020B0504020202020204"/>
            </a:endParaRPr>
          </a:p>
          <a:p>
            <a:pPr marL="548640" indent="0">
              <a:lnSpc>
                <a:spcPct val="120000"/>
              </a:lnSpc>
              <a:buNone/>
            </a:pPr>
            <a:endParaRPr lang="en-US" b="1" dirty="0"/>
          </a:p>
          <a:p>
            <a:pPr marL="548640" indent="0">
              <a:lnSpc>
                <a:spcPct val="120000"/>
              </a:lnSpc>
              <a:buNone/>
            </a:pPr>
            <a:r>
              <a:rPr lang="en-US" b="1" dirty="0"/>
              <a:t>ECP FERAP shows both: </a:t>
            </a:r>
          </a:p>
          <a:p>
            <a:pPr marL="548640" indent="0">
              <a:lnSpc>
                <a:spcPct val="120000"/>
              </a:lnSpc>
              <a:buNone/>
            </a:pPr>
            <a:endParaRPr lang="en-US" b="1" dirty="0"/>
          </a:p>
          <a:p>
            <a:pPr marL="548640" indent="0">
              <a:lnSpc>
                <a:spcPct val="120000"/>
              </a:lnSpc>
              <a:buNone/>
            </a:pPr>
            <a:endParaRPr lang="en-US" b="1" dirty="0"/>
          </a:p>
          <a:p>
            <a:pPr marL="834390" indent="-285750">
              <a:lnSpc>
                <a:spcPct val="120000"/>
              </a:lnSpc>
            </a:pPr>
            <a:endParaRPr lang="en-US" b="1" dirty="0"/>
          </a:p>
          <a:p>
            <a:endParaRPr lang="en-US" dirty="0"/>
          </a:p>
          <a:p>
            <a:endParaRPr lang="en-US" dirty="0"/>
          </a:p>
          <a:p>
            <a:endParaRPr lang="en-US" dirty="0"/>
          </a:p>
          <a:p>
            <a:pPr marL="548640" indent="0">
              <a:buNone/>
            </a:pPr>
            <a:endParaRPr lang="en-US" dirty="0"/>
          </a:p>
        </p:txBody>
      </p:sp>
      <p:pic>
        <p:nvPicPr>
          <p:cNvPr id="3" name="Picture 2" descr="Screenshot of a FERAP example data sheet">
            <a:extLst>
              <a:ext uri="{FF2B5EF4-FFF2-40B4-BE49-F238E27FC236}">
                <a16:creationId xmlns:a16="http://schemas.microsoft.com/office/drawing/2014/main" id="{ABFF30BF-8B16-BA68-AE45-8E8E6584208F}"/>
              </a:ext>
            </a:extLst>
          </p:cNvPr>
          <p:cNvPicPr>
            <a:picLocks noChangeAspect="1"/>
          </p:cNvPicPr>
          <p:nvPr/>
        </p:nvPicPr>
        <p:blipFill>
          <a:blip r:embed="rId3"/>
          <a:stretch>
            <a:fillRect/>
          </a:stretch>
        </p:blipFill>
        <p:spPr>
          <a:xfrm>
            <a:off x="1080656" y="2793304"/>
            <a:ext cx="10706135" cy="2126229"/>
          </a:xfrm>
          <a:prstGeom prst="rect">
            <a:avLst/>
          </a:prstGeom>
        </p:spPr>
      </p:pic>
      <p:pic>
        <p:nvPicPr>
          <p:cNvPr id="8" name="Picture 7" descr="Screenshot of the ECP FERAP area">
            <a:extLst>
              <a:ext uri="{FF2B5EF4-FFF2-40B4-BE49-F238E27FC236}">
                <a16:creationId xmlns:a16="http://schemas.microsoft.com/office/drawing/2014/main" id="{8D5B22EA-A7F4-755E-326C-15A82BFD2EB9}"/>
              </a:ext>
            </a:extLst>
          </p:cNvPr>
          <p:cNvPicPr>
            <a:picLocks noChangeAspect="1"/>
          </p:cNvPicPr>
          <p:nvPr/>
        </p:nvPicPr>
        <p:blipFill>
          <a:blip r:embed="rId4"/>
          <a:stretch>
            <a:fillRect/>
          </a:stretch>
        </p:blipFill>
        <p:spPr>
          <a:xfrm>
            <a:off x="4061201" y="4919533"/>
            <a:ext cx="6451932" cy="1790792"/>
          </a:xfrm>
          <a:prstGeom prst="rect">
            <a:avLst/>
          </a:prstGeom>
        </p:spPr>
      </p:pic>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0C8DACD-4E35-4E4C-AC75-C3DE50F04E7E}" type="datetime1">
              <a:rPr kumimoji="0" lang="en-US" sz="1000" b="0" i="0" u="none" strike="noStrike" kern="1200" cap="none" spc="0" normalizeH="0" baseline="0" noProof="0" smtClean="0">
                <a:ln>
                  <a:noFill/>
                </a:ln>
                <a:solidFill>
                  <a:srgbClr val="000000">
                    <a:alpha val="70000"/>
                  </a:srgbClr>
                </a:solidFill>
                <a:effectLst/>
                <a:uLnTx/>
                <a:uFillTx/>
                <a:latin typeface="Acumin Pro" panose="020B0504020202020204" pitchFamily="34" charset="77"/>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4/17/2026</a:t>
            </a:fld>
            <a:endParaRPr kumimoji="0" lang="en-US" sz="1000" b="0" i="0" u="none" strike="noStrike" kern="1200" cap="none" spc="0" normalizeH="0" baseline="0" noProof="0" dirty="0">
              <a:ln>
                <a:noFill/>
              </a:ln>
              <a:solidFill>
                <a:srgbClr val="000000">
                  <a:alpha val="70000"/>
                </a:srgbClr>
              </a:solidFill>
              <a:effectLst/>
              <a:uLnTx/>
              <a:uFillTx/>
              <a:latin typeface="Acumin Pro" panose="020B0504020202020204" pitchFamily="34" charset="77"/>
              <a:ea typeface="+mn-ea"/>
              <a:cs typeface="+mn-cs"/>
            </a:endParaRPr>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A7A6979-0714-4377-B894-6BE4C2D6E202}" type="slidenum">
              <a:rPr kumimoji="0" lang="en-US" sz="1000" b="1" i="0" u="none" strike="noStrike" kern="1200" cap="none" spc="0" normalizeH="0" baseline="0" noProof="0" smtClean="0">
                <a:ln>
                  <a:noFill/>
                </a:ln>
                <a:solidFill>
                  <a:srgbClr val="000000"/>
                </a:solidFill>
                <a:effectLst/>
                <a:uLnTx/>
                <a:uFillTx/>
                <a:latin typeface="Acumin Pro Semibold" panose="020B0504020202020204" pitchFamily="34" charset="77"/>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40</a:t>
            </a:fld>
            <a:endParaRPr kumimoji="0" lang="en-US" sz="1000" b="1" i="0" u="none" strike="noStrike" kern="1200" cap="none" spc="0" normalizeH="0" baseline="0" noProof="0" dirty="0">
              <a:ln>
                <a:noFill/>
              </a:ln>
              <a:solidFill>
                <a:srgbClr val="000000"/>
              </a:solidFill>
              <a:effectLst/>
              <a:uLnTx/>
              <a:uFillTx/>
              <a:latin typeface="Acumin Pro Semibold" panose="020B0504020202020204" pitchFamily="34" charset="77"/>
              <a:ea typeface="+mn-ea"/>
              <a:cs typeface="+mn-cs"/>
            </a:endParaRPr>
          </a:p>
        </p:txBody>
      </p:sp>
    </p:spTree>
    <p:extLst>
      <p:ext uri="{BB962C8B-B14F-4D97-AF65-F5344CB8AC3E}">
        <p14:creationId xmlns:p14="http://schemas.microsoft.com/office/powerpoint/2010/main" val="22231129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a:extLst>
              <a:ext uri="{FF2B5EF4-FFF2-40B4-BE49-F238E27FC236}">
                <a16:creationId xmlns:a16="http://schemas.microsoft.com/office/drawing/2014/main" id="{FC45491E-F970-3768-C30F-F6A2C4823D08}"/>
              </a:ext>
            </a:extLst>
          </p:cNvPr>
          <p:cNvSpPr>
            <a:spLocks noGrp="1"/>
          </p:cNvSpPr>
          <p:nvPr>
            <p:ph type="ctrTitle"/>
          </p:nvPr>
        </p:nvSpPr>
        <p:spPr>
          <a:xfrm>
            <a:off x="473725" y="41193"/>
            <a:ext cx="11226187" cy="830997"/>
          </a:xfrm>
        </p:spPr>
        <p:txBody>
          <a:bodyPr/>
          <a:lstStyle/>
          <a:p>
            <a:r>
              <a:rPr lang="en-US" sz="3200" dirty="0">
                <a:solidFill>
                  <a:srgbClr val="CFB991"/>
                </a:solidFill>
              </a:rPr>
              <a:t>FERAP </a:t>
            </a:r>
            <a:br>
              <a:rPr lang="en-US" sz="3200" dirty="0">
                <a:solidFill>
                  <a:srgbClr val="CFB991"/>
                </a:solidFill>
              </a:rPr>
            </a:br>
            <a:r>
              <a:rPr lang="en-US" sz="2800" dirty="0">
                <a:solidFill>
                  <a:srgbClr val="CFB991"/>
                </a:solidFill>
              </a:rPr>
              <a:t>Faculty Enhanced Research </a:t>
            </a:r>
            <a:r>
              <a:rPr lang="en-US" sz="2800" dirty="0">
                <a:solidFill>
                  <a:srgbClr val="CFB991"/>
                </a:solidFill>
                <a:highlight>
                  <a:srgbClr val="000000"/>
                </a:highlight>
              </a:rPr>
              <a:t>Appointment  Program Example in SEEMLESS</a:t>
            </a:r>
            <a:endParaRPr lang="en-US" sz="3200" dirty="0">
              <a:solidFill>
                <a:srgbClr val="FF0000"/>
              </a:solidFill>
            </a:endParaRPr>
          </a:p>
        </p:txBody>
      </p:sp>
      <p:pic>
        <p:nvPicPr>
          <p:cNvPr id="11" name="Picture 10" descr="Screenshot of the 10014197 (main) area ">
            <a:extLst>
              <a:ext uri="{FF2B5EF4-FFF2-40B4-BE49-F238E27FC236}">
                <a16:creationId xmlns:a16="http://schemas.microsoft.com/office/drawing/2014/main" id="{0AA69A83-0D4A-AFF9-31C8-5E54DC3B7D7F}"/>
              </a:ext>
            </a:extLst>
          </p:cNvPr>
          <p:cNvPicPr>
            <a:picLocks noChangeAspect="1"/>
          </p:cNvPicPr>
          <p:nvPr/>
        </p:nvPicPr>
        <p:blipFill>
          <a:blip r:embed="rId3"/>
          <a:stretch>
            <a:fillRect/>
          </a:stretch>
        </p:blipFill>
        <p:spPr>
          <a:xfrm>
            <a:off x="473725" y="2141083"/>
            <a:ext cx="1199796" cy="570443"/>
          </a:xfrm>
          <a:prstGeom prst="rect">
            <a:avLst/>
          </a:prstGeom>
        </p:spPr>
      </p:pic>
      <p:pic>
        <p:nvPicPr>
          <p:cNvPr id="13" name="Picture 12" descr="Screenshot of the Full-Time Annual Rate, Full-time Period Rate, FTE, Daily Rate, Available Days, and Holiday Pay as related to the 10014197 (main) area.">
            <a:extLst>
              <a:ext uri="{FF2B5EF4-FFF2-40B4-BE49-F238E27FC236}">
                <a16:creationId xmlns:a16="http://schemas.microsoft.com/office/drawing/2014/main" id="{D76BBC35-49E6-6DDB-C3D3-04E461AE2C8B}"/>
              </a:ext>
            </a:extLst>
          </p:cNvPr>
          <p:cNvPicPr>
            <a:picLocks noChangeAspect="1"/>
          </p:cNvPicPr>
          <p:nvPr/>
        </p:nvPicPr>
        <p:blipFill>
          <a:blip r:embed="rId4"/>
          <a:stretch>
            <a:fillRect/>
          </a:stretch>
        </p:blipFill>
        <p:spPr>
          <a:xfrm>
            <a:off x="1972019" y="1994052"/>
            <a:ext cx="9507555" cy="1434948"/>
          </a:xfrm>
          <a:prstGeom prst="rect">
            <a:avLst/>
          </a:prstGeom>
        </p:spPr>
      </p:pic>
      <p:pic>
        <p:nvPicPr>
          <p:cNvPr id="15" name="Picture 14" descr="Screenshot of the 10077747 area">
            <a:extLst>
              <a:ext uri="{FF2B5EF4-FFF2-40B4-BE49-F238E27FC236}">
                <a16:creationId xmlns:a16="http://schemas.microsoft.com/office/drawing/2014/main" id="{C5615A50-A213-4A03-172D-EC14F0963112}"/>
              </a:ext>
            </a:extLst>
          </p:cNvPr>
          <p:cNvPicPr>
            <a:picLocks noChangeAspect="1"/>
          </p:cNvPicPr>
          <p:nvPr/>
        </p:nvPicPr>
        <p:blipFill>
          <a:blip r:embed="rId5"/>
          <a:stretch>
            <a:fillRect/>
          </a:stretch>
        </p:blipFill>
        <p:spPr>
          <a:xfrm>
            <a:off x="473725" y="4355476"/>
            <a:ext cx="1199796" cy="439617"/>
          </a:xfrm>
          <a:prstGeom prst="rect">
            <a:avLst/>
          </a:prstGeom>
        </p:spPr>
      </p:pic>
      <p:pic>
        <p:nvPicPr>
          <p:cNvPr id="17" name="Picture 16" descr="Screenshot of the Full-Time Annual Rate, Full-time Period Rate, FTE, Daily Rate, Available Days, and Holiday Pay as related to the 10077747 area.">
            <a:extLst>
              <a:ext uri="{FF2B5EF4-FFF2-40B4-BE49-F238E27FC236}">
                <a16:creationId xmlns:a16="http://schemas.microsoft.com/office/drawing/2014/main" id="{4AA605A3-1FB1-9E1A-50ED-14F85D55D995}"/>
              </a:ext>
            </a:extLst>
          </p:cNvPr>
          <p:cNvPicPr>
            <a:picLocks noChangeAspect="1"/>
          </p:cNvPicPr>
          <p:nvPr/>
        </p:nvPicPr>
        <p:blipFill>
          <a:blip r:embed="rId6"/>
          <a:stretch>
            <a:fillRect/>
          </a:stretch>
        </p:blipFill>
        <p:spPr>
          <a:xfrm>
            <a:off x="1972019" y="4026668"/>
            <a:ext cx="9327093" cy="1536851"/>
          </a:xfrm>
          <a:prstGeom prst="rect">
            <a:avLst/>
          </a:prstGeom>
        </p:spPr>
      </p:pic>
      <p:sp>
        <p:nvSpPr>
          <p:cNvPr id="5" name="Date Placeholder 4">
            <a:extLst>
              <a:ext uri="{FF2B5EF4-FFF2-40B4-BE49-F238E27FC236}">
                <a16:creationId xmlns:a16="http://schemas.microsoft.com/office/drawing/2014/main" id="{978E8249-7657-73B9-DA17-40ADA52AC6CD}"/>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1AEA33F8-50E8-6FA8-CA0D-5D1CED38AB4A}"/>
              </a:ext>
            </a:extLst>
          </p:cNvPr>
          <p:cNvSpPr>
            <a:spLocks noGrp="1"/>
          </p:cNvSpPr>
          <p:nvPr>
            <p:ph type="sldNum" sz="quarter" idx="4"/>
          </p:nvPr>
        </p:nvSpPr>
        <p:spPr/>
        <p:txBody>
          <a:bodyPr/>
          <a:lstStyle/>
          <a:p>
            <a:fld id="{8A7A6979-0714-4377-B894-6BE4C2D6E202}" type="slidenum">
              <a:rPr lang="en-US" smtClean="0"/>
              <a:pPr/>
              <a:t>41</a:t>
            </a:fld>
            <a:endParaRPr lang="en-US" dirty="0"/>
          </a:p>
        </p:txBody>
      </p:sp>
    </p:spTree>
    <p:extLst>
      <p:ext uri="{BB962C8B-B14F-4D97-AF65-F5344CB8AC3E}">
        <p14:creationId xmlns:p14="http://schemas.microsoft.com/office/powerpoint/2010/main" val="33300453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B4ABF-6479-EE85-1746-EF651EBF53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DC9902-96BF-F20D-B8CC-D97C37685B2C}"/>
              </a:ext>
            </a:extLst>
          </p:cNvPr>
          <p:cNvSpPr>
            <a:spLocks noGrp="1"/>
          </p:cNvSpPr>
          <p:nvPr>
            <p:ph type="ctrTitle"/>
          </p:nvPr>
        </p:nvSpPr>
        <p:spPr>
          <a:xfrm>
            <a:off x="1488156" y="1626244"/>
            <a:ext cx="7911945" cy="1495794"/>
          </a:xfrm>
        </p:spPr>
        <p:txBody>
          <a:bodyPr/>
          <a:lstStyle/>
          <a:p>
            <a:r>
              <a:rPr lang="en-US" dirty="0"/>
              <a:t>Retroactivity Payroll Lock</a:t>
            </a:r>
          </a:p>
        </p:txBody>
      </p:sp>
      <p:sp>
        <p:nvSpPr>
          <p:cNvPr id="5" name="Date Placeholder 4">
            <a:extLst>
              <a:ext uri="{FF2B5EF4-FFF2-40B4-BE49-F238E27FC236}">
                <a16:creationId xmlns:a16="http://schemas.microsoft.com/office/drawing/2014/main" id="{9D421981-06AB-3142-4412-54D215A2D13D}"/>
              </a:ext>
            </a:extLst>
          </p:cNvPr>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a:extLst>
              <a:ext uri="{FF2B5EF4-FFF2-40B4-BE49-F238E27FC236}">
                <a16:creationId xmlns:a16="http://schemas.microsoft.com/office/drawing/2014/main" id="{2E00FFAA-C0DC-FE04-872A-B56BAB4BF47A}"/>
              </a:ext>
            </a:extLst>
          </p:cNvPr>
          <p:cNvSpPr>
            <a:spLocks noGrp="1"/>
          </p:cNvSpPr>
          <p:nvPr>
            <p:ph type="sldNum" sz="quarter" idx="12"/>
          </p:nvPr>
        </p:nvSpPr>
        <p:spPr/>
        <p:txBody>
          <a:bodyPr/>
          <a:lstStyle/>
          <a:p>
            <a:fld id="{8A7A6979-0714-4377-B894-6BE4C2D6E202}" type="slidenum">
              <a:rPr lang="en-US" smtClean="0"/>
              <a:pPr/>
              <a:t>42</a:t>
            </a:fld>
            <a:endParaRPr lang="en-US" dirty="0"/>
          </a:p>
        </p:txBody>
      </p:sp>
    </p:spTree>
    <p:extLst>
      <p:ext uri="{BB962C8B-B14F-4D97-AF65-F5344CB8AC3E}">
        <p14:creationId xmlns:p14="http://schemas.microsoft.com/office/powerpoint/2010/main" val="31483777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61C99-4FBA-9521-80DA-1D589E10A66F}"/>
              </a:ext>
            </a:extLst>
          </p:cNvPr>
          <p:cNvSpPr>
            <a:spLocks noGrp="1"/>
          </p:cNvSpPr>
          <p:nvPr>
            <p:ph type="ctrTitle"/>
          </p:nvPr>
        </p:nvSpPr>
        <p:spPr/>
        <p:txBody>
          <a:bodyPr/>
          <a:lstStyle/>
          <a:p>
            <a:r>
              <a:rPr lang="en-US" dirty="0">
                <a:solidFill>
                  <a:srgbClr val="CFB991"/>
                </a:solidFill>
              </a:rPr>
              <a:t>Retro Activity Payroll Lock - 1 </a:t>
            </a:r>
          </a:p>
        </p:txBody>
      </p:sp>
      <p:sp>
        <p:nvSpPr>
          <p:cNvPr id="4" name="Text Placeholder 3">
            <a:extLst>
              <a:ext uri="{FF2B5EF4-FFF2-40B4-BE49-F238E27FC236}">
                <a16:creationId xmlns:a16="http://schemas.microsoft.com/office/drawing/2014/main" id="{5CBEFBE4-E2C1-4370-A548-4D110F261CA8}"/>
              </a:ext>
            </a:extLst>
          </p:cNvPr>
          <p:cNvSpPr>
            <a:spLocks noGrp="1"/>
          </p:cNvSpPr>
          <p:nvPr>
            <p:ph type="body" sz="quarter" idx="14"/>
          </p:nvPr>
        </p:nvSpPr>
        <p:spPr>
          <a:xfrm>
            <a:off x="1489620" y="1503123"/>
            <a:ext cx="9684924" cy="4233797"/>
          </a:xfrm>
        </p:spPr>
        <p:txBody>
          <a:bodyPr>
            <a:normAutofit/>
          </a:bodyPr>
          <a:lstStyle/>
          <a:p>
            <a:r>
              <a:rPr lang="en-US" dirty="0"/>
              <a:t>Due to the retro lock process effective on 2/1/26, payroll will be locked to retro activity prior to </a:t>
            </a:r>
            <a:r>
              <a:rPr lang="en-US" dirty="0">
                <a:solidFill>
                  <a:srgbClr val="FF0000"/>
                </a:solidFill>
              </a:rPr>
              <a:t>July</a:t>
            </a:r>
            <a:r>
              <a:rPr lang="en-US" dirty="0"/>
              <a:t> </a:t>
            </a:r>
            <a:r>
              <a:rPr lang="en-US" dirty="0">
                <a:solidFill>
                  <a:srgbClr val="FF0000"/>
                </a:solidFill>
              </a:rPr>
              <a:t>1, 2024 </a:t>
            </a:r>
            <a:r>
              <a:rPr lang="en-US" dirty="0"/>
              <a:t>and then on a rolling lock back the previous 18 months in 6-month intervals. </a:t>
            </a:r>
          </a:p>
          <a:p>
            <a:endParaRPr lang="en-US" dirty="0"/>
          </a:p>
          <a:p>
            <a:r>
              <a:rPr lang="en-US" dirty="0"/>
              <a:t>If you need to submit a Summer calendar prior to this date, you will need to complete a retroactivity exception form in DocuSign, attach the supporting documentation, obtain approvals and send to </a:t>
            </a:r>
            <a:r>
              <a:rPr lang="en-US" dirty="0">
                <a:hlinkClick r:id="rId3"/>
              </a:rPr>
              <a:t>payrollpayments@purdue.edu</a:t>
            </a:r>
            <a:r>
              <a:rPr lang="en-US" dirty="0"/>
              <a:t> for processing. </a:t>
            </a:r>
          </a:p>
          <a:p>
            <a:endParaRPr lang="en-US" dirty="0"/>
          </a:p>
          <a:p>
            <a:r>
              <a:rPr lang="en-US" dirty="0"/>
              <a:t>Some situations, such as Payroll, will be treated as exceptions, and changes will be allowed prior to the retroactive limits. </a:t>
            </a:r>
          </a:p>
          <a:p>
            <a:endParaRPr lang="en-US" dirty="0"/>
          </a:p>
          <a:p>
            <a:r>
              <a:rPr lang="en-US" dirty="0"/>
              <a:t>The supporting documentation should include the individuals PERNR #, retro date, accounts, and the reason for the request to pay the individual pay and approvals. </a:t>
            </a:r>
          </a:p>
          <a:p>
            <a:endParaRPr lang="en-US" dirty="0"/>
          </a:p>
          <a:p>
            <a:r>
              <a:rPr lang="en-US" dirty="0"/>
              <a:t>If the pay will be posting to a grant, you will need to attach that SPS will allow charging to the grant with the supporting documentation. </a:t>
            </a:r>
          </a:p>
          <a:p>
            <a:pPr marL="0" indent="0">
              <a:buNone/>
            </a:pPr>
            <a:endParaRPr lang="en-US" dirty="0"/>
          </a:p>
          <a:p>
            <a:pPr marL="0" indent="0">
              <a:buNone/>
            </a:pPr>
            <a:endParaRPr lang="en-US" dirty="0"/>
          </a:p>
        </p:txBody>
      </p:sp>
      <p:sp>
        <p:nvSpPr>
          <p:cNvPr id="5" name="Date Placeholder 4">
            <a:extLst>
              <a:ext uri="{FF2B5EF4-FFF2-40B4-BE49-F238E27FC236}">
                <a16:creationId xmlns:a16="http://schemas.microsoft.com/office/drawing/2014/main" id="{6FECC9E2-6D03-1F66-3DD6-5278A5866DF0}"/>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D8A78160-E46C-707C-02D6-F7BDAF5C199B}"/>
              </a:ext>
            </a:extLst>
          </p:cNvPr>
          <p:cNvSpPr>
            <a:spLocks noGrp="1"/>
          </p:cNvSpPr>
          <p:nvPr>
            <p:ph type="sldNum" sz="quarter" idx="4"/>
          </p:nvPr>
        </p:nvSpPr>
        <p:spPr/>
        <p:txBody>
          <a:bodyPr/>
          <a:lstStyle/>
          <a:p>
            <a:fld id="{8A7A6979-0714-4377-B894-6BE4C2D6E202}" type="slidenum">
              <a:rPr lang="en-US" smtClean="0"/>
              <a:pPr/>
              <a:t>43</a:t>
            </a:fld>
            <a:endParaRPr lang="en-US" dirty="0"/>
          </a:p>
        </p:txBody>
      </p:sp>
    </p:spTree>
    <p:extLst>
      <p:ext uri="{BB962C8B-B14F-4D97-AF65-F5344CB8AC3E}">
        <p14:creationId xmlns:p14="http://schemas.microsoft.com/office/powerpoint/2010/main" val="31407074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E617C-46CD-9E34-038F-99ED28D83525}"/>
              </a:ext>
            </a:extLst>
          </p:cNvPr>
          <p:cNvSpPr>
            <a:spLocks noGrp="1"/>
          </p:cNvSpPr>
          <p:nvPr>
            <p:ph type="ctrTitle"/>
          </p:nvPr>
        </p:nvSpPr>
        <p:spPr/>
        <p:txBody>
          <a:bodyPr/>
          <a:lstStyle/>
          <a:p>
            <a:r>
              <a:rPr lang="en-US" dirty="0">
                <a:solidFill>
                  <a:srgbClr val="CFB991"/>
                </a:solidFill>
              </a:rPr>
              <a:t>Retro Activity Payroll Lock - 2</a:t>
            </a:r>
          </a:p>
        </p:txBody>
      </p:sp>
      <p:sp>
        <p:nvSpPr>
          <p:cNvPr id="4" name="Text Placeholder 3">
            <a:extLst>
              <a:ext uri="{FF2B5EF4-FFF2-40B4-BE49-F238E27FC236}">
                <a16:creationId xmlns:a16="http://schemas.microsoft.com/office/drawing/2014/main" id="{39CB8E48-2D55-C164-7819-8A9468664FC1}"/>
              </a:ext>
            </a:extLst>
          </p:cNvPr>
          <p:cNvSpPr>
            <a:spLocks noGrp="1"/>
          </p:cNvSpPr>
          <p:nvPr>
            <p:ph type="body" sz="quarter" idx="14"/>
          </p:nvPr>
        </p:nvSpPr>
        <p:spPr>
          <a:xfrm>
            <a:off x="1489619" y="1340285"/>
            <a:ext cx="9684924" cy="4684734"/>
          </a:xfrm>
        </p:spPr>
        <p:txBody>
          <a:bodyPr>
            <a:normAutofit/>
          </a:bodyPr>
          <a:lstStyle/>
          <a:p>
            <a:r>
              <a:rPr lang="en-US" dirty="0"/>
              <a:t>Summer Calendar Error message you will receive when attempting to submit a retro calendar that will not process: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You will need to submit a retroactivity exception DocuSign form with the supporting documentation and approvals on why the payroll is being requested to </a:t>
            </a:r>
            <a:r>
              <a:rPr lang="en-US" dirty="0">
                <a:hlinkClick r:id="rId3"/>
              </a:rPr>
              <a:t>payrollpayments@purdue.edu</a:t>
            </a:r>
            <a:r>
              <a:rPr lang="en-US" dirty="0"/>
              <a:t>.   </a:t>
            </a:r>
          </a:p>
          <a:p>
            <a:endParaRPr lang="en-US" dirty="0"/>
          </a:p>
          <a:p>
            <a:r>
              <a:rPr lang="en-US" dirty="0"/>
              <a:t>Once the retro activity is approved and the PERNR is unlocked, you will be able to submit the Summer Calendar in SEEMLESS for processing.  The original entry for the calendar should reverse in ECP, so be sure to check this happens.   Then the new calendar should post in ECP. </a:t>
            </a:r>
          </a:p>
        </p:txBody>
      </p:sp>
      <p:pic>
        <p:nvPicPr>
          <p:cNvPr id="12" name="Picture 11" descr="Screenshot of the Error message where the request wasn't sent to Payroll">
            <a:extLst>
              <a:ext uri="{FF2B5EF4-FFF2-40B4-BE49-F238E27FC236}">
                <a16:creationId xmlns:a16="http://schemas.microsoft.com/office/drawing/2014/main" id="{9C394BFD-B5EB-38D2-F36F-49670445F106}"/>
              </a:ext>
            </a:extLst>
          </p:cNvPr>
          <p:cNvPicPr>
            <a:picLocks noChangeAspect="1"/>
          </p:cNvPicPr>
          <p:nvPr/>
        </p:nvPicPr>
        <p:blipFill>
          <a:blip r:embed="rId4"/>
          <a:stretch>
            <a:fillRect/>
          </a:stretch>
        </p:blipFill>
        <p:spPr>
          <a:xfrm>
            <a:off x="1677509" y="2129425"/>
            <a:ext cx="3721209" cy="1478071"/>
          </a:xfrm>
          <a:prstGeom prst="rect">
            <a:avLst/>
          </a:prstGeom>
        </p:spPr>
      </p:pic>
      <p:pic>
        <p:nvPicPr>
          <p:cNvPr id="7" name="Picture 6" descr="Screenshot of the error message that says Change too far in payroll past with the date area of the error message indicated">
            <a:extLst>
              <a:ext uri="{FF2B5EF4-FFF2-40B4-BE49-F238E27FC236}">
                <a16:creationId xmlns:a16="http://schemas.microsoft.com/office/drawing/2014/main" id="{2D35D78D-1618-B156-942C-9DCDE18B056C}"/>
              </a:ext>
            </a:extLst>
          </p:cNvPr>
          <p:cNvPicPr>
            <a:picLocks noChangeAspect="1"/>
          </p:cNvPicPr>
          <p:nvPr/>
        </p:nvPicPr>
        <p:blipFill>
          <a:blip r:embed="rId5"/>
          <a:stretch>
            <a:fillRect/>
          </a:stretch>
        </p:blipFill>
        <p:spPr>
          <a:xfrm>
            <a:off x="5586608" y="1741118"/>
            <a:ext cx="5115773" cy="2192055"/>
          </a:xfrm>
          <a:prstGeom prst="rect">
            <a:avLst/>
          </a:prstGeom>
        </p:spPr>
      </p:pic>
      <p:sp>
        <p:nvSpPr>
          <p:cNvPr id="5" name="Date Placeholder 4">
            <a:extLst>
              <a:ext uri="{FF2B5EF4-FFF2-40B4-BE49-F238E27FC236}">
                <a16:creationId xmlns:a16="http://schemas.microsoft.com/office/drawing/2014/main" id="{C7639016-1C0A-EA10-2365-B7C5B34F23CA}"/>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022DB103-3299-4876-1294-2F74E87A6C1E}"/>
              </a:ext>
            </a:extLst>
          </p:cNvPr>
          <p:cNvSpPr>
            <a:spLocks noGrp="1"/>
          </p:cNvSpPr>
          <p:nvPr>
            <p:ph type="sldNum" sz="quarter" idx="4"/>
          </p:nvPr>
        </p:nvSpPr>
        <p:spPr/>
        <p:txBody>
          <a:bodyPr/>
          <a:lstStyle/>
          <a:p>
            <a:fld id="{8A7A6979-0714-4377-B894-6BE4C2D6E202}" type="slidenum">
              <a:rPr lang="en-US" smtClean="0"/>
              <a:pPr/>
              <a:t>44</a:t>
            </a:fld>
            <a:endParaRPr lang="en-US" dirty="0"/>
          </a:p>
        </p:txBody>
      </p:sp>
    </p:spTree>
    <p:extLst>
      <p:ext uri="{BB962C8B-B14F-4D97-AF65-F5344CB8AC3E}">
        <p14:creationId xmlns:p14="http://schemas.microsoft.com/office/powerpoint/2010/main" val="17793774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014F9-D072-A589-EA7F-BD99B81E6707}"/>
              </a:ext>
            </a:extLst>
          </p:cNvPr>
          <p:cNvSpPr>
            <a:spLocks noGrp="1"/>
          </p:cNvSpPr>
          <p:nvPr>
            <p:ph type="ctrTitle"/>
          </p:nvPr>
        </p:nvSpPr>
        <p:spPr/>
        <p:txBody>
          <a:bodyPr/>
          <a:lstStyle/>
          <a:p>
            <a:r>
              <a:rPr lang="en-US" dirty="0"/>
              <a:t>Retro Activity Payroll Lock - 3</a:t>
            </a:r>
          </a:p>
        </p:txBody>
      </p:sp>
      <p:sp>
        <p:nvSpPr>
          <p:cNvPr id="3" name="Subtitle 2">
            <a:extLst>
              <a:ext uri="{FF2B5EF4-FFF2-40B4-BE49-F238E27FC236}">
                <a16:creationId xmlns:a16="http://schemas.microsoft.com/office/drawing/2014/main" id="{0BF33241-80F9-528B-E17B-AF74B4E15DF6}"/>
              </a:ext>
            </a:extLst>
          </p:cNvPr>
          <p:cNvSpPr>
            <a:spLocks noGrp="1"/>
          </p:cNvSpPr>
          <p:nvPr>
            <p:ph type="subTitle" idx="1"/>
          </p:nvPr>
        </p:nvSpPr>
        <p:spPr/>
        <p:txBody>
          <a:bodyPr/>
          <a:lstStyle/>
          <a:p>
            <a:r>
              <a:rPr lang="en-US" i="1" u="sng" dirty="0">
                <a:solidFill>
                  <a:srgbClr val="00B0F0"/>
                </a:solidFill>
              </a:rPr>
              <a:t>Potential Scenarios: </a:t>
            </a:r>
          </a:p>
        </p:txBody>
      </p:sp>
      <p:sp>
        <p:nvSpPr>
          <p:cNvPr id="4" name="Text Placeholder 3">
            <a:extLst>
              <a:ext uri="{FF2B5EF4-FFF2-40B4-BE49-F238E27FC236}">
                <a16:creationId xmlns:a16="http://schemas.microsoft.com/office/drawing/2014/main" id="{8F555FAA-368A-AA13-5233-791F92EF8ADF}"/>
              </a:ext>
            </a:extLst>
          </p:cNvPr>
          <p:cNvSpPr>
            <a:spLocks noGrp="1"/>
          </p:cNvSpPr>
          <p:nvPr>
            <p:ph type="body" sz="quarter" idx="14"/>
          </p:nvPr>
        </p:nvSpPr>
        <p:spPr>
          <a:xfrm>
            <a:off x="1489617" y="1962541"/>
            <a:ext cx="9684925" cy="3686698"/>
          </a:xfrm>
        </p:spPr>
        <p:txBody>
          <a:bodyPr/>
          <a:lstStyle/>
          <a:p>
            <a:r>
              <a:rPr lang="en-US" b="1" u="sng" dirty="0"/>
              <a:t>Calendar was previously submitted </a:t>
            </a:r>
            <a:r>
              <a:rPr lang="en-US" dirty="0"/>
              <a:t>prior to the lock date and you want to make changes.  You  will need to complete the Retroactivity exception form in DocuSign for approval with the attached approvals and supporting documentation and send to </a:t>
            </a:r>
            <a:r>
              <a:rPr lang="en-US" dirty="0">
                <a:hlinkClick r:id="rId3"/>
              </a:rPr>
              <a:t>payrollpayments@purdue.edu</a:t>
            </a:r>
            <a:r>
              <a:rPr lang="en-US" dirty="0"/>
              <a:t> .   Upon approvals, the PERNR will be unlocked  by payroll and the Summer calendar can be submitted in SEEMLESS for processing. </a:t>
            </a:r>
          </a:p>
          <a:p>
            <a:endParaRPr lang="en-US" dirty="0"/>
          </a:p>
          <a:p>
            <a:r>
              <a:rPr lang="en-US" b="1" u="sng" dirty="0"/>
              <a:t>Submitting a “new calendar</a:t>
            </a:r>
            <a:r>
              <a:rPr lang="en-US" dirty="0"/>
              <a:t>” -  Seemless </a:t>
            </a:r>
            <a:r>
              <a:rPr lang="en-US" dirty="0">
                <a:solidFill>
                  <a:srgbClr val="FF0000"/>
                </a:solidFill>
              </a:rPr>
              <a:t>will not </a:t>
            </a:r>
            <a:r>
              <a:rPr lang="en-US" dirty="0"/>
              <a:t>be able to pull in or process any new calendars prior to the lock date.   You will need to complete the retroactivity exception form in DocuSign and send to </a:t>
            </a:r>
            <a:r>
              <a:rPr lang="en-US" dirty="0">
                <a:hlinkClick r:id="rId3"/>
              </a:rPr>
              <a:t>payrollpayments@purdue.edu</a:t>
            </a:r>
            <a:r>
              <a:rPr lang="en-US" dirty="0"/>
              <a:t>. Upon approvals, complete a manual Summer calendar and attach the approvals and supporting documentation. </a:t>
            </a:r>
          </a:p>
          <a:p>
            <a:endParaRPr lang="en-US" dirty="0"/>
          </a:p>
          <a:p>
            <a:pPr marL="0" indent="0">
              <a:buNone/>
            </a:pPr>
            <a:endParaRPr lang="en-US" dirty="0"/>
          </a:p>
        </p:txBody>
      </p:sp>
      <p:sp>
        <p:nvSpPr>
          <p:cNvPr id="5" name="Date Placeholder 4">
            <a:extLst>
              <a:ext uri="{FF2B5EF4-FFF2-40B4-BE49-F238E27FC236}">
                <a16:creationId xmlns:a16="http://schemas.microsoft.com/office/drawing/2014/main" id="{D2ED71EF-FF21-7939-0A9A-9B335408ED48}"/>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a:extLst>
              <a:ext uri="{FF2B5EF4-FFF2-40B4-BE49-F238E27FC236}">
                <a16:creationId xmlns:a16="http://schemas.microsoft.com/office/drawing/2014/main" id="{FBF48B15-E5EA-55D2-9AE6-4BD3E5D69718}"/>
              </a:ext>
            </a:extLst>
          </p:cNvPr>
          <p:cNvSpPr>
            <a:spLocks noGrp="1"/>
          </p:cNvSpPr>
          <p:nvPr>
            <p:ph type="sldNum" sz="quarter" idx="4"/>
          </p:nvPr>
        </p:nvSpPr>
        <p:spPr/>
        <p:txBody>
          <a:bodyPr/>
          <a:lstStyle/>
          <a:p>
            <a:fld id="{8A7A6979-0714-4377-B894-6BE4C2D6E202}" type="slidenum">
              <a:rPr lang="en-US" smtClean="0"/>
              <a:pPr/>
              <a:t>45</a:t>
            </a:fld>
            <a:endParaRPr lang="en-US" dirty="0"/>
          </a:p>
        </p:txBody>
      </p:sp>
    </p:spTree>
    <p:extLst>
      <p:ext uri="{BB962C8B-B14F-4D97-AF65-F5344CB8AC3E}">
        <p14:creationId xmlns:p14="http://schemas.microsoft.com/office/powerpoint/2010/main" val="20956685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C8EBE-E504-6FFF-3EA7-666370FD65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76B476-F925-E512-B988-D0842713751E}"/>
              </a:ext>
            </a:extLst>
          </p:cNvPr>
          <p:cNvSpPr>
            <a:spLocks noGrp="1"/>
          </p:cNvSpPr>
          <p:nvPr>
            <p:ph type="ctrTitle"/>
          </p:nvPr>
        </p:nvSpPr>
        <p:spPr>
          <a:xfrm>
            <a:off x="1488156" y="1626244"/>
            <a:ext cx="7911945" cy="757130"/>
          </a:xfrm>
        </p:spPr>
        <p:txBody>
          <a:bodyPr/>
          <a:lstStyle/>
          <a:p>
            <a:r>
              <a:rPr lang="en-US" dirty="0"/>
              <a:t>Reminder and Tips</a:t>
            </a:r>
          </a:p>
        </p:txBody>
      </p:sp>
      <p:sp>
        <p:nvSpPr>
          <p:cNvPr id="5" name="Date Placeholder 4">
            <a:extLst>
              <a:ext uri="{FF2B5EF4-FFF2-40B4-BE49-F238E27FC236}">
                <a16:creationId xmlns:a16="http://schemas.microsoft.com/office/drawing/2014/main" id="{508C8EA0-B4F9-E288-3202-3BDC0E621C42}"/>
              </a:ext>
            </a:extLst>
          </p:cNvPr>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a:extLst>
              <a:ext uri="{FF2B5EF4-FFF2-40B4-BE49-F238E27FC236}">
                <a16:creationId xmlns:a16="http://schemas.microsoft.com/office/drawing/2014/main" id="{82B35476-9BB6-4048-9F9B-A18B42A8F9D9}"/>
              </a:ext>
            </a:extLst>
          </p:cNvPr>
          <p:cNvSpPr>
            <a:spLocks noGrp="1"/>
          </p:cNvSpPr>
          <p:nvPr>
            <p:ph type="sldNum" sz="quarter" idx="12"/>
          </p:nvPr>
        </p:nvSpPr>
        <p:spPr/>
        <p:txBody>
          <a:bodyPr/>
          <a:lstStyle/>
          <a:p>
            <a:fld id="{8A7A6979-0714-4377-B894-6BE4C2D6E202}" type="slidenum">
              <a:rPr lang="en-US" smtClean="0"/>
              <a:pPr/>
              <a:t>46</a:t>
            </a:fld>
            <a:endParaRPr lang="en-US" dirty="0"/>
          </a:p>
        </p:txBody>
      </p:sp>
    </p:spTree>
    <p:extLst>
      <p:ext uri="{BB962C8B-B14F-4D97-AF65-F5344CB8AC3E}">
        <p14:creationId xmlns:p14="http://schemas.microsoft.com/office/powerpoint/2010/main" val="21095536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0C3C5-AD32-21B0-F606-0A0834398CF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32150537-F313-B323-8C9A-6D786FAF8968}"/>
              </a:ext>
            </a:extLst>
          </p:cNvPr>
          <p:cNvSpPr>
            <a:spLocks noGrp="1"/>
          </p:cNvSpPr>
          <p:nvPr>
            <p:ph type="ctrTitle"/>
          </p:nvPr>
        </p:nvSpPr>
        <p:spPr>
          <a:xfrm>
            <a:off x="1080656" y="442674"/>
            <a:ext cx="8486292" cy="512448"/>
          </a:xfrm>
        </p:spPr>
        <p:txBody>
          <a:bodyPr/>
          <a:lstStyle/>
          <a:p>
            <a:r>
              <a:rPr lang="en-US" dirty="0">
                <a:solidFill>
                  <a:srgbClr val="CFB991"/>
                </a:solidFill>
              </a:rPr>
              <a:t>Important Reminders and Tips </a:t>
            </a:r>
          </a:p>
        </p:txBody>
      </p:sp>
      <p:sp>
        <p:nvSpPr>
          <p:cNvPr id="9" name="Text Placeholder 8">
            <a:extLst>
              <a:ext uri="{FF2B5EF4-FFF2-40B4-BE49-F238E27FC236}">
                <a16:creationId xmlns:a16="http://schemas.microsoft.com/office/drawing/2014/main" id="{3A0CBF31-22F5-C6CC-F016-E8DFE7A9A2CE}"/>
              </a:ext>
            </a:extLst>
          </p:cNvPr>
          <p:cNvSpPr>
            <a:spLocks noGrp="1"/>
          </p:cNvSpPr>
          <p:nvPr>
            <p:ph type="body" sz="quarter" idx="14"/>
          </p:nvPr>
        </p:nvSpPr>
        <p:spPr>
          <a:xfrm>
            <a:off x="1080656" y="1653436"/>
            <a:ext cx="10218456" cy="4283901"/>
          </a:xfrm>
        </p:spPr>
        <p:txBody>
          <a:bodyPr/>
          <a:lstStyle/>
          <a:p>
            <a:pPr>
              <a:buFont typeface="Wingdings" panose="05000000000000000000" pitchFamily="2" charset="2"/>
              <a:buChar char="Ø"/>
            </a:pPr>
            <a:r>
              <a:rPr lang="en-US" dirty="0"/>
              <a:t>Remember to </a:t>
            </a:r>
            <a:r>
              <a:rPr lang="en-US" dirty="0">
                <a:solidFill>
                  <a:srgbClr val="00B050"/>
                </a:solidFill>
              </a:rPr>
              <a:t>release the calendars </a:t>
            </a:r>
            <a:r>
              <a:rPr lang="en-US" dirty="0"/>
              <a:t>when you are finished by selecting the HOME tab in the upper left-hand corner.  </a:t>
            </a:r>
          </a:p>
          <a:p>
            <a:endParaRPr lang="en-US" dirty="0"/>
          </a:p>
          <a:p>
            <a:pPr>
              <a:buFont typeface="Wingdings" panose="05000000000000000000" pitchFamily="2" charset="2"/>
              <a:buChar char="Ø"/>
            </a:pPr>
            <a:r>
              <a:rPr lang="en-US" dirty="0"/>
              <a:t>Be sure to </a:t>
            </a:r>
            <a:r>
              <a:rPr lang="en-US" dirty="0">
                <a:solidFill>
                  <a:srgbClr val="00B050"/>
                </a:solidFill>
              </a:rPr>
              <a:t>check the calendars for any duplicate codes </a:t>
            </a:r>
            <a:r>
              <a:rPr lang="en-US" dirty="0"/>
              <a:t>as this will cause the pay to not be correct. </a:t>
            </a:r>
          </a:p>
          <a:p>
            <a:endParaRPr lang="en-US" dirty="0"/>
          </a:p>
          <a:p>
            <a:pPr>
              <a:buFont typeface="Wingdings" panose="05000000000000000000" pitchFamily="2" charset="2"/>
              <a:buChar char="Ø"/>
            </a:pPr>
            <a:r>
              <a:rPr lang="en-US" dirty="0"/>
              <a:t>Reopened calendars – if a calendar is reopened, it must be submitted in the system, otherwise, the correct entries won’t post and will cause an overpayment. </a:t>
            </a:r>
          </a:p>
          <a:p>
            <a:endParaRPr lang="en-US" dirty="0"/>
          </a:p>
          <a:p>
            <a:pPr>
              <a:buFont typeface="Wingdings" panose="05000000000000000000" pitchFamily="2" charset="2"/>
              <a:buChar char="Ø"/>
            </a:pPr>
            <a:endParaRPr lang="en-US" dirty="0"/>
          </a:p>
          <a:p>
            <a:endParaRPr lang="en-US" dirty="0"/>
          </a:p>
        </p:txBody>
      </p:sp>
      <p:sp>
        <p:nvSpPr>
          <p:cNvPr id="5" name="Date">
            <a:extLst>
              <a:ext uri="{FF2B5EF4-FFF2-40B4-BE49-F238E27FC236}">
                <a16:creationId xmlns:a16="http://schemas.microsoft.com/office/drawing/2014/main" id="{433B5FBE-0704-14D3-F818-F2F62AF5E20F}"/>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051AE551-1C53-8E59-D0FB-349C49021D6D}"/>
              </a:ext>
            </a:extLst>
          </p:cNvPr>
          <p:cNvSpPr>
            <a:spLocks noGrp="1"/>
          </p:cNvSpPr>
          <p:nvPr>
            <p:ph type="sldNum" sz="quarter" idx="4"/>
          </p:nvPr>
        </p:nvSpPr>
        <p:spPr/>
        <p:txBody>
          <a:bodyPr/>
          <a:lstStyle/>
          <a:p>
            <a:fld id="{8A7A6979-0714-4377-B894-6BE4C2D6E202}" type="slidenum">
              <a:rPr lang="en-US" smtClean="0"/>
              <a:pPr/>
              <a:t>47</a:t>
            </a:fld>
            <a:endParaRPr lang="en-US" dirty="0"/>
          </a:p>
        </p:txBody>
      </p:sp>
    </p:spTree>
    <p:extLst>
      <p:ext uri="{BB962C8B-B14F-4D97-AF65-F5344CB8AC3E}">
        <p14:creationId xmlns:p14="http://schemas.microsoft.com/office/powerpoint/2010/main" val="31545180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2D0EA-8100-6AA6-938D-72C164AD5FE5}"/>
              </a:ext>
            </a:extLst>
          </p:cNvPr>
          <p:cNvSpPr>
            <a:spLocks noGrp="1"/>
          </p:cNvSpPr>
          <p:nvPr>
            <p:ph type="ctrTitle"/>
          </p:nvPr>
        </p:nvSpPr>
        <p:spPr>
          <a:xfrm>
            <a:off x="1488156" y="1626244"/>
            <a:ext cx="7911945" cy="1495794"/>
          </a:xfrm>
        </p:spPr>
        <p:txBody>
          <a:bodyPr/>
          <a:lstStyle/>
          <a:p>
            <a:r>
              <a:rPr lang="en-US" dirty="0"/>
              <a:t>Summer Resource Pack</a:t>
            </a:r>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48</a:t>
            </a:fld>
            <a:endParaRPr lang="en-US" dirty="0"/>
          </a:p>
        </p:txBody>
      </p:sp>
    </p:spTree>
    <p:extLst>
      <p:ext uri="{BB962C8B-B14F-4D97-AF65-F5344CB8AC3E}">
        <p14:creationId xmlns:p14="http://schemas.microsoft.com/office/powerpoint/2010/main" val="24496568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1080656" y="442674"/>
            <a:ext cx="8486292" cy="512448"/>
          </a:xfrm>
        </p:spPr>
        <p:txBody>
          <a:bodyPr/>
          <a:lstStyle/>
          <a:p>
            <a:r>
              <a:rPr lang="en-US" dirty="0">
                <a:solidFill>
                  <a:srgbClr val="CFB991"/>
                </a:solidFill>
              </a:rPr>
              <a:t>Summer Calendar DATES</a:t>
            </a: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864525" y="1031845"/>
            <a:ext cx="9634449" cy="4961631"/>
          </a:xfrm>
        </p:spPr>
        <p:txBody>
          <a:bodyPr>
            <a:normAutofit/>
          </a:bodyPr>
          <a:lstStyle/>
          <a:p>
            <a:r>
              <a:rPr lang="en-US" sz="2000" dirty="0"/>
              <a:t>2026 Summer Calendars should be available in Mid April. </a:t>
            </a:r>
            <a:endParaRPr lang="en-US" sz="2000" b="1" dirty="0"/>
          </a:p>
          <a:p>
            <a:endParaRPr lang="en-US" sz="2000" dirty="0"/>
          </a:p>
          <a:p>
            <a:r>
              <a:rPr lang="en-US" sz="2000" dirty="0"/>
              <a:t>Deadlines for submitting Summer Pay Calendars is in accordance with the established Pre-payroll task cutoff dates on the </a:t>
            </a:r>
            <a:r>
              <a:rPr lang="en-US" sz="2000" dirty="0">
                <a:hlinkClick r:id="rId3"/>
              </a:rPr>
              <a:t>Payroll Calendar Date site</a:t>
            </a:r>
            <a:r>
              <a:rPr lang="en-US" sz="2000" dirty="0"/>
              <a:t>.  You can view these dates on the SEEMLESS calendars in the upper left-hand corner of the calendar. </a:t>
            </a:r>
            <a:endParaRPr lang="en-US" sz="2000" i="1" u="sng" dirty="0">
              <a:solidFill>
                <a:srgbClr val="FF0000"/>
              </a:solidFill>
            </a:endParaRPr>
          </a:p>
          <a:p>
            <a:endParaRPr lang="en-US" sz="2000" dirty="0"/>
          </a:p>
          <a:p>
            <a:r>
              <a:rPr lang="en-US" sz="2000" dirty="0"/>
              <a:t>2026 Summer Pay dates: AY appointments begin seven (7) calendar days prior to the first  day of classes each Fall semester and ends on commencement day or the final date for submitting grade reports for the Spring semester, whichever comes later.  </a:t>
            </a:r>
            <a:endParaRPr lang="en-US" sz="2400" dirty="0">
              <a:highlight>
                <a:srgbClr val="FFFF00"/>
              </a:highlight>
            </a:endParaRPr>
          </a:p>
          <a:p>
            <a:endParaRPr lang="en-US" sz="2400" dirty="0"/>
          </a:p>
          <a:p>
            <a:endParaRPr lang="en-US" sz="2400" dirty="0"/>
          </a:p>
          <a:p>
            <a:endParaRPr lang="en-US" sz="2800" dirty="0"/>
          </a:p>
          <a:p>
            <a:pPr lvl="1"/>
            <a:endParaRPr lang="en-US" sz="2600" dirty="0"/>
          </a:p>
          <a:p>
            <a:endParaRPr lang="en-US" sz="2800" dirty="0"/>
          </a:p>
          <a:p>
            <a:pPr marL="548640" indent="0">
              <a:lnSpc>
                <a:spcPct val="120000"/>
              </a:lnSpc>
              <a:buNone/>
            </a:pPr>
            <a:endParaRPr lang="en-US" b="1" dirty="0"/>
          </a:p>
          <a:p>
            <a:pPr marL="548640" indent="0">
              <a:lnSpc>
                <a:spcPct val="120000"/>
              </a:lnSpc>
              <a:buNone/>
            </a:pPr>
            <a:endParaRPr lang="en-US" b="1" dirty="0"/>
          </a:p>
          <a:p>
            <a:endParaRPr lang="en-US" dirty="0"/>
          </a:p>
          <a:p>
            <a:endParaRPr lang="en-US" dirty="0"/>
          </a:p>
          <a:p>
            <a:endParaRPr lang="en-US" dirty="0"/>
          </a:p>
          <a:p>
            <a:pPr marL="548640" indent="0">
              <a:buNone/>
            </a:pPr>
            <a:endParaRPr lang="en-US" dirty="0"/>
          </a:p>
        </p:txBody>
      </p:sp>
      <p:graphicFrame>
        <p:nvGraphicFramePr>
          <p:cNvPr id="3" name="Table 2">
            <a:extLst>
              <a:ext uri="{FF2B5EF4-FFF2-40B4-BE49-F238E27FC236}">
                <a16:creationId xmlns:a16="http://schemas.microsoft.com/office/drawing/2014/main" id="{BFB5D5A5-AA1E-DACF-93BA-E24F3B19B88E}"/>
              </a:ext>
            </a:extLst>
          </p:cNvPr>
          <p:cNvGraphicFramePr>
            <a:graphicFrameLocks noGrp="1"/>
          </p:cNvGraphicFramePr>
          <p:nvPr>
            <p:extLst>
              <p:ext uri="{D42A27DB-BD31-4B8C-83A1-F6EECF244321}">
                <p14:modId xmlns:p14="http://schemas.microsoft.com/office/powerpoint/2010/main" val="1344037074"/>
              </p:ext>
            </p:extLst>
          </p:nvPr>
        </p:nvGraphicFramePr>
        <p:xfrm>
          <a:off x="1438949" y="3970751"/>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84457422"/>
                    </a:ext>
                  </a:extLst>
                </a:gridCol>
                <a:gridCol w="2709333">
                  <a:extLst>
                    <a:ext uri="{9D8B030D-6E8A-4147-A177-3AD203B41FA5}">
                      <a16:colId xmlns:a16="http://schemas.microsoft.com/office/drawing/2014/main" val="2963784274"/>
                    </a:ext>
                  </a:extLst>
                </a:gridCol>
                <a:gridCol w="2709333">
                  <a:extLst>
                    <a:ext uri="{9D8B030D-6E8A-4147-A177-3AD203B41FA5}">
                      <a16:colId xmlns:a16="http://schemas.microsoft.com/office/drawing/2014/main" val="144801529"/>
                    </a:ext>
                  </a:extLst>
                </a:gridCol>
              </a:tblGrid>
              <a:tr h="370840">
                <a:tc>
                  <a:txBody>
                    <a:bodyPr/>
                    <a:lstStyle/>
                    <a:p>
                      <a:r>
                        <a:rPr lang="en-US" dirty="0"/>
                        <a:t>Campus</a:t>
                      </a:r>
                    </a:p>
                  </a:txBody>
                  <a:tcPr/>
                </a:tc>
                <a:tc>
                  <a:txBody>
                    <a:bodyPr/>
                    <a:lstStyle/>
                    <a:p>
                      <a:r>
                        <a:rPr lang="en-US" dirty="0"/>
                        <a:t>AY Summer Start date</a:t>
                      </a:r>
                    </a:p>
                  </a:txBody>
                  <a:tcPr/>
                </a:tc>
                <a:tc>
                  <a:txBody>
                    <a:bodyPr/>
                    <a:lstStyle/>
                    <a:p>
                      <a:r>
                        <a:rPr lang="en-US" dirty="0"/>
                        <a:t>AY Summer End date</a:t>
                      </a:r>
                    </a:p>
                  </a:txBody>
                  <a:tcPr/>
                </a:tc>
                <a:extLst>
                  <a:ext uri="{0D108BD9-81ED-4DB2-BD59-A6C34878D82A}">
                    <a16:rowId xmlns:a16="http://schemas.microsoft.com/office/drawing/2014/main" val="3537747057"/>
                  </a:ext>
                </a:extLst>
              </a:tr>
              <a:tr h="370840">
                <a:tc>
                  <a:txBody>
                    <a:bodyPr/>
                    <a:lstStyle/>
                    <a:p>
                      <a:r>
                        <a:rPr lang="en-US" dirty="0"/>
                        <a:t>West Lafayette</a:t>
                      </a:r>
                    </a:p>
                  </a:txBody>
                  <a:tcPr/>
                </a:tc>
                <a:tc>
                  <a:txBody>
                    <a:bodyPr/>
                    <a:lstStyle/>
                    <a:p>
                      <a:r>
                        <a:rPr lang="en-US" dirty="0"/>
                        <a:t>5/18/2026</a:t>
                      </a:r>
                    </a:p>
                  </a:txBody>
                  <a:tcPr/>
                </a:tc>
                <a:tc>
                  <a:txBody>
                    <a:bodyPr/>
                    <a:lstStyle/>
                    <a:p>
                      <a:r>
                        <a:rPr lang="en-US" dirty="0"/>
                        <a:t>8/16/2026</a:t>
                      </a:r>
                    </a:p>
                  </a:txBody>
                  <a:tcPr/>
                </a:tc>
                <a:extLst>
                  <a:ext uri="{0D108BD9-81ED-4DB2-BD59-A6C34878D82A}">
                    <a16:rowId xmlns:a16="http://schemas.microsoft.com/office/drawing/2014/main" val="1839455170"/>
                  </a:ext>
                </a:extLst>
              </a:tr>
              <a:tr h="370840">
                <a:tc>
                  <a:txBody>
                    <a:bodyPr/>
                    <a:lstStyle/>
                    <a:p>
                      <a:r>
                        <a:rPr lang="en-US" dirty="0"/>
                        <a:t>Fort Wayne</a:t>
                      </a:r>
                    </a:p>
                  </a:txBody>
                  <a:tcPr/>
                </a:tc>
                <a:tc>
                  <a:txBody>
                    <a:bodyPr/>
                    <a:lstStyle/>
                    <a:p>
                      <a:r>
                        <a:rPr lang="en-US" dirty="0"/>
                        <a:t>5/14/2026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8/16/2026</a:t>
                      </a:r>
                    </a:p>
                  </a:txBody>
                  <a:tcPr/>
                </a:tc>
                <a:extLst>
                  <a:ext uri="{0D108BD9-81ED-4DB2-BD59-A6C34878D82A}">
                    <a16:rowId xmlns:a16="http://schemas.microsoft.com/office/drawing/2014/main" val="2946722541"/>
                  </a:ext>
                </a:extLst>
              </a:tr>
              <a:tr h="370840">
                <a:tc>
                  <a:txBody>
                    <a:bodyPr/>
                    <a:lstStyle/>
                    <a:p>
                      <a:r>
                        <a:rPr lang="en-US" dirty="0"/>
                        <a:t>Northwest</a:t>
                      </a:r>
                    </a:p>
                  </a:txBody>
                  <a:tcPr/>
                </a:tc>
                <a:tc>
                  <a:txBody>
                    <a:bodyPr/>
                    <a:lstStyle/>
                    <a:p>
                      <a:r>
                        <a:rPr lang="en-US" dirty="0"/>
                        <a:t>5/13/2026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8/16/2026</a:t>
                      </a:r>
                    </a:p>
                  </a:txBody>
                  <a:tcPr/>
                </a:tc>
                <a:extLst>
                  <a:ext uri="{0D108BD9-81ED-4DB2-BD59-A6C34878D82A}">
                    <a16:rowId xmlns:a16="http://schemas.microsoft.com/office/drawing/2014/main" val="1231910311"/>
                  </a:ext>
                </a:extLst>
              </a:tr>
            </a:tbl>
          </a:graphicData>
        </a:graphic>
      </p:graphicFrame>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49</a:t>
            </a:fld>
            <a:endParaRPr lang="en-US" dirty="0"/>
          </a:p>
        </p:txBody>
      </p:sp>
    </p:spTree>
    <p:extLst>
      <p:ext uri="{BB962C8B-B14F-4D97-AF65-F5344CB8AC3E}">
        <p14:creationId xmlns:p14="http://schemas.microsoft.com/office/powerpoint/2010/main" val="1891249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2545" y="442674"/>
            <a:ext cx="9061383" cy="512448"/>
          </a:xfrm>
        </p:spPr>
        <p:txBody>
          <a:bodyPr/>
          <a:lstStyle/>
          <a:p>
            <a:r>
              <a:rPr lang="en-US" dirty="0"/>
              <a:t>Academic  Year Employment  Pay Practices - 1</a:t>
            </a:r>
          </a:p>
        </p:txBody>
      </p:sp>
      <p:sp>
        <p:nvSpPr>
          <p:cNvPr id="3" name="Subtitle 2"/>
          <p:cNvSpPr>
            <a:spLocks noGrp="1"/>
          </p:cNvSpPr>
          <p:nvPr>
            <p:ph type="subTitle" idx="1"/>
          </p:nvPr>
        </p:nvSpPr>
        <p:spPr>
          <a:xfrm>
            <a:off x="989214" y="1149293"/>
            <a:ext cx="9916474" cy="512448"/>
          </a:xfrm>
        </p:spPr>
        <p:txBody>
          <a:bodyPr/>
          <a:lstStyle/>
          <a:p>
            <a:r>
              <a:rPr lang="en-US" dirty="0"/>
              <a:t>These pay practices supplement the policy on Academic-Year Employment  (VI.F.12) </a:t>
            </a:r>
          </a:p>
        </p:txBody>
      </p:sp>
      <p:sp>
        <p:nvSpPr>
          <p:cNvPr id="4" name="Text Placeholder 3"/>
          <p:cNvSpPr>
            <a:spLocks noGrp="1"/>
          </p:cNvSpPr>
          <p:nvPr>
            <p:ph type="body" sz="quarter" idx="14"/>
          </p:nvPr>
        </p:nvSpPr>
        <p:spPr>
          <a:xfrm>
            <a:off x="1662545" y="1661741"/>
            <a:ext cx="8132075" cy="4144162"/>
          </a:xfrm>
        </p:spPr>
        <p:txBody>
          <a:bodyPr>
            <a:normAutofit fontScale="92500" lnSpcReduction="20000"/>
          </a:bodyPr>
          <a:lstStyle/>
          <a:p>
            <a:r>
              <a:rPr lang="en-US" dirty="0"/>
              <a:t>Compensation for academic-year employees who are employed during the summer will be made at the rate of 2.778% per week of their approved academic-year salary rate.  The salary of an employee who changes from AY to FY employment will be adjusted at the rate of 27.78% per approval by the Board of Trustees. </a:t>
            </a:r>
          </a:p>
          <a:p>
            <a:pPr marL="228600" lvl="1" indent="0">
              <a:buNone/>
            </a:pPr>
            <a:r>
              <a:rPr lang="en-US" dirty="0">
                <a:solidFill>
                  <a:schemeClr val="bg1"/>
                </a:solidFill>
                <a:latin typeface="Acumin Pro" panose="020B0504020202020204"/>
              </a:rPr>
              <a:t>	Academic year faculty/staff contracted for 18 weeks/semester which is 36 weeks per 	academic year. Weekly pay is 1/36 of the academic year base pay which is 2.778%</a:t>
            </a:r>
          </a:p>
          <a:p>
            <a:pPr marL="0" indent="0">
              <a:buNone/>
            </a:pPr>
            <a:endParaRPr lang="en-US" dirty="0"/>
          </a:p>
          <a:p>
            <a:r>
              <a:rPr lang="en-US" dirty="0"/>
              <a:t>In general, annual merit increases are effective for all employees on July 1. Academic-year employees who are employed during the summer will see the change reflected in their paychecks for pay periods that start on or after July 1. Exceptions to this practice may be stipulated in an individual’s employment contract. </a:t>
            </a:r>
            <a:endParaRPr lang="en-US" i="1" dirty="0"/>
          </a:p>
          <a:p>
            <a:endParaRPr lang="en-US" dirty="0"/>
          </a:p>
          <a:p>
            <a:r>
              <a:rPr lang="en-US" dirty="0"/>
              <a:t>In some cases, summer employment for instruction on the Fort Wayne and Northwest campuses may be compensated using a lump sum course rate that is dispersed over the pay periods during which the instruction occurs. Guidance on the appropriate use of this payment method will be established by the CFO and Provost. Lump sum rates for Regional campuses are not allowable when there is effort on Research during the pay period. </a:t>
            </a:r>
          </a:p>
          <a:p>
            <a:endParaRPr lang="en-US" dirty="0"/>
          </a:p>
          <a:p>
            <a:pPr marL="0" indent="0">
              <a:buNone/>
            </a:pPr>
            <a:endParaRPr lang="en-US" dirty="0"/>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5</a:t>
            </a:fld>
            <a:endParaRPr lang="en-US" dirty="0"/>
          </a:p>
        </p:txBody>
      </p:sp>
    </p:spTree>
    <p:extLst>
      <p:ext uri="{BB962C8B-B14F-4D97-AF65-F5344CB8AC3E}">
        <p14:creationId xmlns:p14="http://schemas.microsoft.com/office/powerpoint/2010/main" val="21496913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1080656" y="442674"/>
            <a:ext cx="8486292" cy="512448"/>
          </a:xfrm>
        </p:spPr>
        <p:txBody>
          <a:bodyPr/>
          <a:lstStyle/>
          <a:p>
            <a:r>
              <a:rPr lang="en-US" dirty="0"/>
              <a:t>RESOURCES - 1</a:t>
            </a:r>
          </a:p>
        </p:txBody>
      </p:sp>
      <p:sp>
        <p:nvSpPr>
          <p:cNvPr id="7" name="Subhead">
            <a:extLst>
              <a:ext uri="{FF2B5EF4-FFF2-40B4-BE49-F238E27FC236}">
                <a16:creationId xmlns:a16="http://schemas.microsoft.com/office/drawing/2014/main" id="{0F10C018-A92E-B648-A052-0C4E7983C640}"/>
              </a:ext>
            </a:extLst>
          </p:cNvPr>
          <p:cNvSpPr>
            <a:spLocks noGrp="1"/>
          </p:cNvSpPr>
          <p:nvPr>
            <p:ph type="subTitle" idx="1"/>
          </p:nvPr>
        </p:nvSpPr>
        <p:spPr>
          <a:xfrm>
            <a:off x="1080656" y="1138844"/>
            <a:ext cx="7052053" cy="369332"/>
          </a:xfrm>
        </p:spPr>
        <p:txBody>
          <a:bodyPr/>
          <a:lstStyle/>
          <a:p>
            <a:r>
              <a:rPr lang="en-US" sz="2400" dirty="0"/>
              <a:t>REFERENCE LINKS</a:t>
            </a: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7" y="1612669"/>
            <a:ext cx="7830588" cy="4239491"/>
          </a:xfrm>
        </p:spPr>
        <p:txBody>
          <a:bodyPr>
            <a:normAutofit lnSpcReduction="10000"/>
          </a:bodyPr>
          <a:lstStyle/>
          <a:p>
            <a:endParaRPr lang="en-US" sz="2000" dirty="0">
              <a:hlinkClick r:id="rId3"/>
            </a:endParaRPr>
          </a:p>
          <a:p>
            <a:endParaRPr lang="en-US" sz="2000" dirty="0"/>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endParaRPr lang="en-US" sz="2000" dirty="0">
              <a:hlinkClick r:id="rId4"/>
            </a:endParaRPr>
          </a:p>
          <a:p>
            <a:r>
              <a:rPr lang="en-US" sz="2000" dirty="0">
                <a:hlinkClick r:id="rId5"/>
              </a:rPr>
              <a:t>https://www.purdue.edu/hr/paytimepractices/summerpay/index.php</a:t>
            </a:r>
            <a:endParaRPr lang="en-US" sz="2000" dirty="0"/>
          </a:p>
          <a:p>
            <a:endParaRPr lang="en-US" sz="2000" dirty="0"/>
          </a:p>
          <a:p>
            <a:endParaRPr lang="en-US" sz="2000" dirty="0"/>
          </a:p>
          <a:p>
            <a:endParaRPr lang="en-US" sz="2000" dirty="0"/>
          </a:p>
          <a:p>
            <a:pPr marL="0" lvl="0" indent="0">
              <a:buNone/>
            </a:pPr>
            <a:endParaRPr lang="en-US" dirty="0"/>
          </a:p>
          <a:p>
            <a:pPr indent="-285750">
              <a:buFont typeface="Wingdings" panose="05000000000000000000" pitchFamily="2" charset="2"/>
              <a:buChar char="§"/>
            </a:pPr>
            <a:endParaRPr lang="en-US" dirty="0"/>
          </a:p>
          <a:p>
            <a:pPr lvl="0"/>
            <a:endParaRPr lang="en-US" dirty="0"/>
          </a:p>
        </p:txBody>
      </p:sp>
      <p:pic>
        <p:nvPicPr>
          <p:cNvPr id="3" name="Picture 2" descr="Screenshot of the Summer Payroll link area"/>
          <p:cNvPicPr>
            <a:picLocks noChangeAspect="1"/>
          </p:cNvPicPr>
          <p:nvPr/>
        </p:nvPicPr>
        <p:blipFill>
          <a:blip r:embed="rId6"/>
          <a:stretch>
            <a:fillRect/>
          </a:stretch>
        </p:blipFill>
        <p:spPr>
          <a:xfrm>
            <a:off x="1682387" y="1691899"/>
            <a:ext cx="3314700" cy="3128296"/>
          </a:xfrm>
          <a:prstGeom prst="rect">
            <a:avLst/>
          </a:prstGeom>
        </p:spPr>
      </p:pic>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50</a:t>
            </a:fld>
            <a:endParaRPr lang="en-US" dirty="0"/>
          </a:p>
        </p:txBody>
      </p:sp>
    </p:spTree>
    <p:extLst>
      <p:ext uri="{BB962C8B-B14F-4D97-AF65-F5344CB8AC3E}">
        <p14:creationId xmlns:p14="http://schemas.microsoft.com/office/powerpoint/2010/main" val="14285225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1EDB4FE-91AC-5845-B48B-6CF3B8E1C495}"/>
              </a:ext>
            </a:extLst>
          </p:cNvPr>
          <p:cNvSpPr>
            <a:spLocks noGrp="1"/>
          </p:cNvSpPr>
          <p:nvPr>
            <p:ph type="ctrTitle"/>
          </p:nvPr>
        </p:nvSpPr>
        <p:spPr>
          <a:xfrm>
            <a:off x="1080656" y="442674"/>
            <a:ext cx="8486292" cy="512448"/>
          </a:xfrm>
        </p:spPr>
        <p:txBody>
          <a:bodyPr/>
          <a:lstStyle/>
          <a:p>
            <a:r>
              <a:rPr lang="en-US" dirty="0"/>
              <a:t>RESOURCES - 2</a:t>
            </a:r>
          </a:p>
        </p:txBody>
      </p:sp>
      <p:sp>
        <p:nvSpPr>
          <p:cNvPr id="4" name="Body Text">
            <a:extLst>
              <a:ext uri="{FF2B5EF4-FFF2-40B4-BE49-F238E27FC236}">
                <a16:creationId xmlns:a16="http://schemas.microsoft.com/office/drawing/2014/main" id="{9B248A72-3788-2540-A499-96538EA892D5}"/>
              </a:ext>
            </a:extLst>
          </p:cNvPr>
          <p:cNvSpPr>
            <a:spLocks noGrp="1"/>
          </p:cNvSpPr>
          <p:nvPr>
            <p:ph type="body" sz="quarter" idx="14"/>
          </p:nvPr>
        </p:nvSpPr>
        <p:spPr>
          <a:xfrm>
            <a:off x="1080656" y="1213659"/>
            <a:ext cx="9634449" cy="4522124"/>
          </a:xfrm>
        </p:spPr>
        <p:txBody>
          <a:bodyPr>
            <a:normAutofit/>
          </a:bodyPr>
          <a:lstStyle/>
          <a:p>
            <a:pPr marL="548640" lvl="0" indent="0">
              <a:buNone/>
            </a:pPr>
            <a:endParaRPr lang="en-US" sz="2800" b="1" dirty="0">
              <a:hlinkClick r:id="rId3"/>
            </a:endParaRPr>
          </a:p>
          <a:p>
            <a:pPr marL="548640" indent="0">
              <a:buNone/>
            </a:pPr>
            <a:r>
              <a:rPr lang="en-US" sz="2800" b="1" dirty="0">
                <a:hlinkClick r:id="rId4"/>
              </a:rPr>
              <a:t>SummerPay@groups.purdue.edu</a:t>
            </a:r>
            <a:endParaRPr lang="en-US" sz="2800" b="1" dirty="0"/>
          </a:p>
          <a:p>
            <a:pPr marL="548640" lvl="0" indent="0">
              <a:buNone/>
            </a:pPr>
            <a:r>
              <a:rPr lang="en-US" sz="2800" b="1" dirty="0"/>
              <a:t>	For SEEMLESS Summer Calendar issues (Access, Refresh)</a:t>
            </a:r>
          </a:p>
          <a:p>
            <a:pPr marL="548640" lvl="0" indent="0">
              <a:buNone/>
            </a:pPr>
            <a:endParaRPr lang="en-US" sz="2800" b="1" dirty="0">
              <a:hlinkClick r:id="rId3"/>
            </a:endParaRPr>
          </a:p>
          <a:p>
            <a:pPr marL="548640" lvl="0" indent="0">
              <a:buNone/>
            </a:pPr>
            <a:r>
              <a:rPr lang="en-US" sz="2800" b="1" dirty="0">
                <a:solidFill>
                  <a:srgbClr val="00B050"/>
                </a:solidFill>
                <a:hlinkClick r:id="rId3"/>
              </a:rPr>
              <a:t>PayrollPayments@Purdue.edu </a:t>
            </a:r>
            <a:endParaRPr lang="en-US" sz="2800" b="1" dirty="0">
              <a:solidFill>
                <a:srgbClr val="00B050"/>
              </a:solidFill>
            </a:endParaRPr>
          </a:p>
          <a:p>
            <a:pPr marL="548640" lvl="0" indent="0">
              <a:buNone/>
            </a:pPr>
            <a:r>
              <a:rPr lang="en-US" sz="2800" b="1" dirty="0"/>
              <a:t>	For Payroll center and Business office pay questions </a:t>
            </a:r>
            <a:endParaRPr lang="en-US" sz="2600" dirty="0">
              <a:solidFill>
                <a:schemeClr val="bg1"/>
              </a:solidFill>
              <a:hlinkClick r:id="rId5"/>
            </a:endParaRPr>
          </a:p>
          <a:p>
            <a:pPr marL="777240" lvl="1" indent="0">
              <a:buNone/>
            </a:pPr>
            <a:endParaRPr lang="en-US" sz="2600" b="1" dirty="0">
              <a:hlinkClick r:id="rId5"/>
            </a:endParaRPr>
          </a:p>
          <a:p>
            <a:pPr marL="548640" lvl="0" indent="0">
              <a:buNone/>
            </a:pPr>
            <a:r>
              <a:rPr lang="en-US" sz="2800" b="1" dirty="0">
                <a:solidFill>
                  <a:srgbClr val="00B050"/>
                </a:solidFill>
                <a:hlinkClick r:id="rId6"/>
              </a:rPr>
              <a:t>Paspec@Purdue.edu</a:t>
            </a:r>
            <a:r>
              <a:rPr lang="en-US" sz="2800" b="1" dirty="0">
                <a:solidFill>
                  <a:srgbClr val="00B050"/>
                </a:solidFill>
              </a:rPr>
              <a:t> </a:t>
            </a:r>
          </a:p>
          <a:p>
            <a:pPr marL="548640" lvl="0" indent="0">
              <a:buNone/>
            </a:pPr>
            <a:r>
              <a:rPr lang="en-US" sz="2800" b="1" dirty="0"/>
              <a:t>	For Payroll changes (Base Pay changes, ECP and IT 	issues, Manual Summer Calculators)</a:t>
            </a:r>
            <a:endParaRPr lang="en-US" sz="2800" b="1" dirty="0">
              <a:hlinkClick r:id="rId5"/>
            </a:endParaRPr>
          </a:p>
          <a:p>
            <a:pPr marL="822960" lvl="0">
              <a:buFont typeface="Arial" panose="020B0604020202020204" pitchFamily="34" charset="0"/>
              <a:buChar char="•"/>
            </a:pPr>
            <a:endParaRPr lang="en-US" sz="2800" b="1" dirty="0">
              <a:hlinkClick r:id="rId5"/>
            </a:endParaRPr>
          </a:p>
          <a:p>
            <a:pPr lvl="0"/>
            <a:endParaRPr lang="en-US" dirty="0"/>
          </a:p>
          <a:p>
            <a:pPr indent="-285750">
              <a:buFont typeface="Wingdings" panose="05000000000000000000" pitchFamily="2" charset="2"/>
              <a:buChar char="§"/>
            </a:pPr>
            <a:endParaRPr lang="en-US" dirty="0"/>
          </a:p>
          <a:p>
            <a:pPr lvl="1" indent="-285750">
              <a:buFont typeface="Wingdings" panose="05000000000000000000" pitchFamily="2" charset="2"/>
              <a:buChar char="§"/>
            </a:pPr>
            <a:endParaRPr lang="en-US" dirty="0"/>
          </a:p>
          <a:p>
            <a:pPr marL="0" indent="0">
              <a:buNone/>
            </a:pPr>
            <a:endParaRPr lang="en-US" dirty="0"/>
          </a:p>
          <a:p>
            <a:pPr indent="-285750">
              <a:buFont typeface="Wingdings" panose="05000000000000000000" pitchFamily="2" charset="2"/>
              <a:buChar char="§"/>
            </a:pPr>
            <a:endParaRPr lang="en-US" dirty="0"/>
          </a:p>
          <a:p>
            <a:pPr indent="-285750">
              <a:buFont typeface="Wingdings" panose="05000000000000000000" pitchFamily="2" charset="2"/>
              <a:buChar char="§"/>
            </a:pPr>
            <a:endParaRPr lang="en-US" dirty="0"/>
          </a:p>
          <a:p>
            <a:pPr lvl="0"/>
            <a:endParaRPr lang="en-US" dirty="0"/>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51</a:t>
            </a:fld>
            <a:endParaRPr lang="en-US" dirty="0"/>
          </a:p>
        </p:txBody>
      </p:sp>
    </p:spTree>
    <p:extLst>
      <p:ext uri="{BB962C8B-B14F-4D97-AF65-F5344CB8AC3E}">
        <p14:creationId xmlns:p14="http://schemas.microsoft.com/office/powerpoint/2010/main" val="3628848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ading">
            <a:extLst>
              <a:ext uri="{FF2B5EF4-FFF2-40B4-BE49-F238E27FC236}">
                <a16:creationId xmlns:a16="http://schemas.microsoft.com/office/drawing/2014/main" id="{BF0D9B23-421F-8D4A-A596-3BE4933C2FAD}"/>
              </a:ext>
            </a:extLst>
          </p:cNvPr>
          <p:cNvSpPr>
            <a:spLocks noGrp="1"/>
          </p:cNvSpPr>
          <p:nvPr>
            <p:ph type="ctrTitle"/>
          </p:nvPr>
        </p:nvSpPr>
        <p:spPr/>
        <p:txBody>
          <a:bodyPr/>
          <a:lstStyle/>
          <a:p>
            <a:r>
              <a:rPr lang="en-US" dirty="0"/>
              <a:t>Questions</a:t>
            </a:r>
          </a:p>
        </p:txBody>
      </p:sp>
      <p:sp>
        <p:nvSpPr>
          <p:cNvPr id="2" name="Date">
            <a:extLst>
              <a:ext uri="{FF2B5EF4-FFF2-40B4-BE49-F238E27FC236}">
                <a16:creationId xmlns:a16="http://schemas.microsoft.com/office/drawing/2014/main" id="{6E45509A-B966-5240-9DAE-86C72B4D4984}"/>
              </a:ext>
            </a:extLst>
          </p:cNvPr>
          <p:cNvSpPr>
            <a:spLocks noGrp="1"/>
          </p:cNvSpPr>
          <p:nvPr>
            <p:ph type="dt" sz="half" idx="10"/>
          </p:nvPr>
        </p:nvSpPr>
        <p:spPr/>
        <p:txBody>
          <a:bodyPr/>
          <a:lstStyle/>
          <a:p>
            <a:fld id="{049DC8E1-D369-0F48-9062-BB068AFD07CE}" type="datetime1">
              <a:rPr lang="en-US" smtClean="0"/>
              <a:pPr/>
              <a:t>4/17/2026</a:t>
            </a:fld>
            <a:endParaRPr lang="en-US" dirty="0"/>
          </a:p>
        </p:txBody>
      </p:sp>
      <p:sp>
        <p:nvSpPr>
          <p:cNvPr id="3" name="Slide Number">
            <a:extLst>
              <a:ext uri="{FF2B5EF4-FFF2-40B4-BE49-F238E27FC236}">
                <a16:creationId xmlns:a16="http://schemas.microsoft.com/office/drawing/2014/main" id="{6368F648-1EB6-6643-BF62-9A8D3E03137F}"/>
              </a:ext>
            </a:extLst>
          </p:cNvPr>
          <p:cNvSpPr>
            <a:spLocks noGrp="1"/>
          </p:cNvSpPr>
          <p:nvPr>
            <p:ph type="sldNum" sz="quarter" idx="12"/>
          </p:nvPr>
        </p:nvSpPr>
        <p:spPr/>
        <p:txBody>
          <a:bodyPr/>
          <a:lstStyle/>
          <a:p>
            <a:fld id="{8A7A6979-0714-4377-B894-6BE4C2D6E202}" type="slidenum">
              <a:rPr lang="en-US" smtClean="0"/>
              <a:pPr/>
              <a:t>52</a:t>
            </a:fld>
            <a:endParaRPr lang="en-US" dirty="0"/>
          </a:p>
        </p:txBody>
      </p:sp>
    </p:spTree>
    <p:extLst>
      <p:ext uri="{BB962C8B-B14F-4D97-AF65-F5344CB8AC3E}">
        <p14:creationId xmlns:p14="http://schemas.microsoft.com/office/powerpoint/2010/main" val="3373218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8676" y="442674"/>
            <a:ext cx="8845252" cy="512448"/>
          </a:xfrm>
        </p:spPr>
        <p:txBody>
          <a:bodyPr/>
          <a:lstStyle/>
          <a:p>
            <a:r>
              <a:rPr lang="en-US" dirty="0"/>
              <a:t>Academic  Year Employment  Pay Practices - 2 </a:t>
            </a:r>
          </a:p>
        </p:txBody>
      </p:sp>
      <p:sp>
        <p:nvSpPr>
          <p:cNvPr id="4" name="Text Placeholder 3"/>
          <p:cNvSpPr>
            <a:spLocks noGrp="1"/>
          </p:cNvSpPr>
          <p:nvPr>
            <p:ph type="body" sz="quarter" idx="14"/>
          </p:nvPr>
        </p:nvSpPr>
        <p:spPr>
          <a:xfrm>
            <a:off x="1878676" y="1421477"/>
            <a:ext cx="7832816" cy="4281054"/>
          </a:xfrm>
        </p:spPr>
        <p:txBody>
          <a:bodyPr>
            <a:normAutofit lnSpcReduction="10000"/>
          </a:bodyPr>
          <a:lstStyle/>
          <a:p>
            <a:r>
              <a:rPr lang="en-US" dirty="0"/>
              <a:t>AY faculty can either teach summer courses or work on sponsored research to receive summer pay. </a:t>
            </a:r>
          </a:p>
          <a:p>
            <a:endParaRPr lang="en-US" dirty="0"/>
          </a:p>
          <a:p>
            <a:r>
              <a:rPr lang="en-US" dirty="0"/>
              <a:t>Academic faculty may be employed during the Summer for up to 13 weeks, providing there is funding to cover their time. </a:t>
            </a:r>
          </a:p>
          <a:p>
            <a:endParaRPr lang="en-US" dirty="0"/>
          </a:p>
          <a:p>
            <a:r>
              <a:rPr lang="en-US" dirty="0"/>
              <a:t>The faculty member determines the allocable source of funding for their summer salary.</a:t>
            </a:r>
          </a:p>
          <a:p>
            <a:endParaRPr lang="en-US" dirty="0"/>
          </a:p>
          <a:p>
            <a:r>
              <a:rPr lang="en-US" dirty="0"/>
              <a:t>Academic year employees are only paid for actual days worked and for holidays in a pay period in which they have worked during the summer. Academic year faculty do not accrue vacation time; therefore, they may not take vacation time as a paid status. </a:t>
            </a:r>
          </a:p>
          <a:p>
            <a:endParaRPr lang="en-US" dirty="0"/>
          </a:p>
          <a:p>
            <a:r>
              <a:rPr lang="en-US" i="1" dirty="0"/>
              <a:t>IMPORTANT:  Academic BW employees annual merit increases need to be effective on the first day of the pay period in order to utilize Summer Calendars in SEEMLESS. </a:t>
            </a:r>
          </a:p>
          <a:p>
            <a:endParaRPr lang="en-US" dirty="0">
              <a:solidFill>
                <a:srgbClr val="FF0000"/>
              </a:solidFill>
            </a:endParaRPr>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6</a:t>
            </a:fld>
            <a:endParaRPr lang="en-US" dirty="0"/>
          </a:p>
        </p:txBody>
      </p:sp>
    </p:spTree>
    <p:extLst>
      <p:ext uri="{BB962C8B-B14F-4D97-AF65-F5344CB8AC3E}">
        <p14:creationId xmlns:p14="http://schemas.microsoft.com/office/powerpoint/2010/main" val="872364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442674"/>
            <a:ext cx="8469666" cy="512448"/>
          </a:xfrm>
        </p:spPr>
        <p:txBody>
          <a:bodyPr/>
          <a:lstStyle/>
          <a:p>
            <a:r>
              <a:rPr lang="en-US" dirty="0"/>
              <a:t>SUMMER PAYROLL SEEMLESS			</a:t>
            </a:r>
          </a:p>
        </p:txBody>
      </p:sp>
      <p:sp>
        <p:nvSpPr>
          <p:cNvPr id="4" name="Text Placeholder 3"/>
          <p:cNvSpPr>
            <a:spLocks noGrp="1"/>
          </p:cNvSpPr>
          <p:nvPr>
            <p:ph type="body" sz="quarter" idx="14"/>
          </p:nvPr>
        </p:nvSpPr>
        <p:spPr>
          <a:xfrm>
            <a:off x="1097280" y="1512915"/>
            <a:ext cx="10077263" cy="4372495"/>
          </a:xfrm>
        </p:spPr>
        <p:txBody>
          <a:bodyPr>
            <a:normAutofit/>
          </a:bodyPr>
          <a:lstStyle/>
          <a:p>
            <a:r>
              <a:rPr lang="en-US" sz="2000" dirty="0"/>
              <a:t>The online SEEMLESS (Summer Employment and Effort Management Leading Efficiency through a Simple Solution) application is the solution used for Summer Pay.</a:t>
            </a:r>
            <a:endParaRPr lang="en-US" sz="2000" dirty="0">
              <a:highlight>
                <a:srgbClr val="FFFF00"/>
              </a:highlight>
            </a:endParaRPr>
          </a:p>
          <a:p>
            <a:endParaRPr lang="en-US" sz="2000" dirty="0"/>
          </a:p>
          <a:p>
            <a:r>
              <a:rPr lang="en-US" sz="2000" dirty="0"/>
              <a:t>All Employee information is transferred over to SEEMLESS from ECP as of the first day of summer and first day of each pay period.   </a:t>
            </a:r>
          </a:p>
          <a:p>
            <a:endParaRPr lang="en-US" sz="2000" dirty="0"/>
          </a:p>
          <a:p>
            <a:r>
              <a:rPr lang="en-US" sz="2000" dirty="0"/>
              <a:t>The SEEMLESS application is accessible by both business offices and faculty through the  </a:t>
            </a:r>
            <a:r>
              <a:rPr lang="en-US" sz="2000" dirty="0">
                <a:hlinkClick r:id="rId3"/>
              </a:rPr>
              <a:t>OnePurdue portal</a:t>
            </a:r>
            <a:r>
              <a:rPr lang="en-US" sz="2000" dirty="0"/>
              <a:t>.  There is a faculty training video on the website. </a:t>
            </a:r>
          </a:p>
          <a:p>
            <a:pPr lvl="4"/>
            <a:r>
              <a:rPr lang="en-US" sz="2000" dirty="0">
                <a:solidFill>
                  <a:srgbClr val="00B0F0"/>
                </a:solidFill>
                <a:hlinkClick r:id="rId4">
                  <a:extLst>
                    <a:ext uri="{A12FA001-AC4F-418D-AE19-62706E023703}">
                      <ahyp:hlinkClr xmlns:ahyp="http://schemas.microsoft.com/office/drawing/2018/hyperlinkcolor" val="tx"/>
                    </a:ext>
                  </a:extLst>
                </a:hlinkClick>
              </a:rPr>
              <a:t>Summer Payroll - Human Resources - Purdue University</a:t>
            </a:r>
            <a:endParaRPr lang="en-US" sz="1800" dirty="0">
              <a:solidFill>
                <a:srgbClr val="00B0F0"/>
              </a:solidFill>
            </a:endParaRPr>
          </a:p>
          <a:p>
            <a:endParaRPr lang="en-US" sz="2000" dirty="0"/>
          </a:p>
          <a:p>
            <a:r>
              <a:rPr lang="en-US" sz="2000" dirty="0"/>
              <a:t>It is important to verify the salary prior to submitting the calendar.  It is best practice to select the “Refresh Faculty Information” to update the current information into SEEMLESS prior to validation.   </a:t>
            </a:r>
          </a:p>
          <a:p>
            <a:endParaRPr lang="en-US" sz="2000" dirty="0"/>
          </a:p>
          <a:p>
            <a:endParaRPr lang="en-US" sz="2000" dirty="0"/>
          </a:p>
          <a:p>
            <a:pPr>
              <a:lnSpc>
                <a:spcPct val="110000"/>
              </a:lnSpc>
              <a:spcBef>
                <a:spcPts val="700"/>
              </a:spcBef>
            </a:pPr>
            <a:endParaRPr lang="en-US" dirty="0"/>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7</a:t>
            </a:fld>
            <a:endParaRPr lang="en-US" dirty="0"/>
          </a:p>
        </p:txBody>
      </p:sp>
    </p:spTree>
    <p:extLst>
      <p:ext uri="{BB962C8B-B14F-4D97-AF65-F5344CB8AC3E}">
        <p14:creationId xmlns:p14="http://schemas.microsoft.com/office/powerpoint/2010/main" val="3307830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SUMMER PAYROLL SEEMLESS</a:t>
            </a:r>
          </a:p>
        </p:txBody>
      </p:sp>
      <p:sp>
        <p:nvSpPr>
          <p:cNvPr id="3" name="Subtitle 2"/>
          <p:cNvSpPr>
            <a:spLocks noGrp="1"/>
          </p:cNvSpPr>
          <p:nvPr>
            <p:ph type="subTitle" idx="1"/>
          </p:nvPr>
        </p:nvSpPr>
        <p:spPr/>
        <p:txBody>
          <a:bodyPr/>
          <a:lstStyle/>
          <a:p>
            <a:r>
              <a:rPr lang="en-US" dirty="0"/>
              <a:t>Additional Information with SEEMLESS processing</a:t>
            </a:r>
          </a:p>
        </p:txBody>
      </p:sp>
      <p:sp>
        <p:nvSpPr>
          <p:cNvPr id="4" name="Text Placeholder 3"/>
          <p:cNvSpPr>
            <a:spLocks noGrp="1"/>
          </p:cNvSpPr>
          <p:nvPr>
            <p:ph type="body" sz="quarter" idx="14"/>
          </p:nvPr>
        </p:nvSpPr>
        <p:spPr>
          <a:xfrm>
            <a:off x="1687483" y="1962540"/>
            <a:ext cx="8345749" cy="3920467"/>
          </a:xfrm>
        </p:spPr>
        <p:txBody>
          <a:bodyPr>
            <a:normAutofit fontScale="85000" lnSpcReduction="10000"/>
          </a:bodyPr>
          <a:lstStyle/>
          <a:p>
            <a:r>
              <a:rPr lang="en-US" dirty="0"/>
              <a:t>Calendars are generated for AY Faculty/Staff (MO) and AY Grad Staff (BW) with EE Subgroups:  ZE  - Student 9 Month AY Salaried and ZZ -  9 Month AY Salaried.   Academic Year (AY/AB) appointments follow the academic calendar, while Fiscal Year (FY) work through the full year.  </a:t>
            </a:r>
          </a:p>
          <a:p>
            <a:endParaRPr lang="en-US" dirty="0"/>
          </a:p>
          <a:p>
            <a:r>
              <a:rPr lang="en-US" dirty="0"/>
              <a:t>If a Summer calendar is zeroed out, you will need to </a:t>
            </a:r>
            <a:r>
              <a:rPr lang="en-US" u="sng" dirty="0"/>
              <a:t>resubmit</a:t>
            </a:r>
            <a:r>
              <a:rPr lang="en-US" dirty="0"/>
              <a:t> the calendar since SEEMLESS doesn’t reverse the entries unless the calendar is submitted. </a:t>
            </a:r>
          </a:p>
          <a:p>
            <a:endParaRPr lang="en-US" dirty="0"/>
          </a:p>
          <a:p>
            <a:pPr marL="800100" lvl="3" indent="-342900" defTabSz="457200">
              <a:spcBef>
                <a:spcPts val="0"/>
              </a:spcBef>
              <a:buClrTx/>
              <a:buFont typeface="Wingdings" panose="05000000000000000000" pitchFamily="2" charset="2"/>
              <a:buChar char="v"/>
            </a:pPr>
            <a:r>
              <a:rPr lang="en-US" sz="1900" dirty="0">
                <a:solidFill>
                  <a:schemeClr val="bg1"/>
                </a:solidFill>
                <a:latin typeface="Acumin Pro" panose="020B0504020202020204" pitchFamily="34" charset="77"/>
              </a:rPr>
              <a:t>Submitting a calendar that has been zeroed out will generate an additional overpayment. Faculty and Business Office/Employment Center staff are encouraged to review the </a:t>
            </a:r>
            <a:r>
              <a:rPr lang="en-US" sz="1900" dirty="0">
                <a:solidFill>
                  <a:schemeClr val="bg1"/>
                </a:solidFill>
                <a:latin typeface="Acumin Pro" panose="020B0504020202020204" pitchFamily="34" charset="77"/>
                <a:hlinkClick r:id="rId3"/>
              </a:rPr>
              <a:t>HR Overpayment Collection</a:t>
            </a:r>
            <a:r>
              <a:rPr lang="en-US" sz="1900" dirty="0">
                <a:solidFill>
                  <a:schemeClr val="bg1"/>
                </a:solidFill>
                <a:latin typeface="Acumin Pro" panose="020B0504020202020204" pitchFamily="34" charset="77"/>
              </a:rPr>
              <a:t> webpage for frequently asked questions and further clarification.</a:t>
            </a:r>
          </a:p>
          <a:p>
            <a:pPr marL="731520" lvl="3" indent="-274320" defTabSz="457200">
              <a:spcBef>
                <a:spcPts val="0"/>
              </a:spcBef>
              <a:buClrTx/>
              <a:buFont typeface="Wingdings" charset="2"/>
              <a:buChar char="§"/>
            </a:pPr>
            <a:endParaRPr lang="en-US" sz="1900" dirty="0"/>
          </a:p>
          <a:p>
            <a:r>
              <a:rPr lang="en-US" u="sng" dirty="0"/>
              <a:t>Merit pay </a:t>
            </a:r>
            <a:r>
              <a:rPr lang="en-US" dirty="0"/>
              <a:t>salary needs to be refreshed in SEEMLESS prior to submitting the Summer Calendar.  Therefore, it is best to wait until the Merit pay is posted in ECP and refreshed in SEEMLESS before completing the July/August calendars.  </a:t>
            </a:r>
          </a:p>
          <a:p>
            <a:endParaRPr lang="en-US" dirty="0"/>
          </a:p>
          <a:p>
            <a:r>
              <a:rPr lang="en-US" i="1" u="sng" dirty="0"/>
              <a:t>FERAP Wage Type (1025) </a:t>
            </a:r>
            <a:r>
              <a:rPr lang="en-US" dirty="0"/>
              <a:t>– 2026 Summer Calendars will incorporate the wage type into the FTAR calculation on calendars.  The Business office will need to verify this is included in the individual's wages prior to submitting the Summer calendar</a:t>
            </a:r>
            <a:r>
              <a:rPr lang="en-US" b="1" dirty="0"/>
              <a:t>. </a:t>
            </a:r>
          </a:p>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US" dirty="0"/>
          </a:p>
          <a:p>
            <a:endParaRPr lang="en-US" dirty="0"/>
          </a:p>
          <a:p>
            <a:endParaRPr lang="en-US" dirty="0"/>
          </a:p>
          <a:p>
            <a:endParaRPr lang="en-US" dirty="0"/>
          </a:p>
        </p:txBody>
      </p:sp>
      <p:sp>
        <p:nvSpPr>
          <p:cNvPr id="5" name="Date Placeholder 4"/>
          <p:cNvSpPr>
            <a:spLocks noGrp="1"/>
          </p:cNvSpPr>
          <p:nvPr>
            <p:ph type="dt" sz="half" idx="2"/>
          </p:nvPr>
        </p:nvSpPr>
        <p:spPr/>
        <p:txBody>
          <a:bodyPr/>
          <a:lstStyle/>
          <a:p>
            <a:fld id="{E0C8DACD-4E35-4E4C-AC75-C3DE50F04E7E}" type="datetime1">
              <a:rPr lang="en-US" smtClean="0"/>
              <a:pPr/>
              <a:t>4/17/2026</a:t>
            </a:fld>
            <a:endParaRPr lang="en-US" dirty="0"/>
          </a:p>
        </p:txBody>
      </p:sp>
      <p:sp>
        <p:nvSpPr>
          <p:cNvPr id="6" name="Slide Number Placeholder 5"/>
          <p:cNvSpPr>
            <a:spLocks noGrp="1"/>
          </p:cNvSpPr>
          <p:nvPr>
            <p:ph type="sldNum" sz="quarter" idx="4"/>
          </p:nvPr>
        </p:nvSpPr>
        <p:spPr/>
        <p:txBody>
          <a:bodyPr/>
          <a:lstStyle/>
          <a:p>
            <a:fld id="{8A7A6979-0714-4377-B894-6BE4C2D6E202}" type="slidenum">
              <a:rPr lang="en-US" smtClean="0"/>
              <a:pPr/>
              <a:t>8</a:t>
            </a:fld>
            <a:endParaRPr lang="en-US" dirty="0"/>
          </a:p>
        </p:txBody>
      </p:sp>
    </p:spTree>
    <p:extLst>
      <p:ext uri="{BB962C8B-B14F-4D97-AF65-F5344CB8AC3E}">
        <p14:creationId xmlns:p14="http://schemas.microsoft.com/office/powerpoint/2010/main" val="3792704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5C3D137D-33A6-9B56-9F14-5B65BA0863BF}"/>
              </a:ext>
            </a:extLst>
          </p:cNvPr>
          <p:cNvSpPr>
            <a:spLocks noGrp="1"/>
          </p:cNvSpPr>
          <p:nvPr>
            <p:ph type="ctrTitle"/>
          </p:nvPr>
        </p:nvSpPr>
        <p:spPr/>
        <p:txBody>
          <a:bodyPr/>
          <a:lstStyle/>
          <a:p>
            <a:r>
              <a:rPr lang="en-US" dirty="0"/>
              <a:t>Roles and Responsibilities</a:t>
            </a:r>
            <a:br>
              <a:rPr lang="en-US" dirty="0"/>
            </a:br>
            <a:endParaRPr lang="en-US" dirty="0"/>
          </a:p>
        </p:txBody>
      </p:sp>
      <p:sp>
        <p:nvSpPr>
          <p:cNvPr id="5" name="Date Placeholder 4"/>
          <p:cNvSpPr>
            <a:spLocks noGrp="1"/>
          </p:cNvSpPr>
          <p:nvPr>
            <p:ph type="dt" sz="half" idx="10"/>
          </p:nvPr>
        </p:nvSpPr>
        <p:spPr/>
        <p:txBody>
          <a:bodyPr/>
          <a:lstStyle/>
          <a:p>
            <a:fld id="{049DC8E1-D369-0F48-9062-BB068AFD07CE}" type="datetime1">
              <a:rPr lang="en-US" smtClean="0"/>
              <a:pPr/>
              <a:t>4/17/2026</a:t>
            </a:fld>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9</a:t>
            </a:fld>
            <a:endParaRPr lang="en-US" dirty="0"/>
          </a:p>
        </p:txBody>
      </p:sp>
    </p:spTree>
    <p:extLst>
      <p:ext uri="{BB962C8B-B14F-4D97-AF65-F5344CB8AC3E}">
        <p14:creationId xmlns:p14="http://schemas.microsoft.com/office/powerpoint/2010/main" val="1560119381"/>
      </p:ext>
    </p:extLst>
  </p:cSld>
  <p:clrMapOvr>
    <a:masterClrMapping/>
  </p:clrMapOvr>
</p:sld>
</file>

<file path=ppt/theme/theme1.xml><?xml version="1.0" encoding="utf-8"?>
<a:theme xmlns:a="http://schemas.openxmlformats.org/drawingml/2006/main" name="Parcel">
  <a:themeElements>
    <a:clrScheme name="Custom 2">
      <a:dk1>
        <a:srgbClr val="000000"/>
      </a:dk1>
      <a:lt1>
        <a:srgbClr val="FFFFFF"/>
      </a:lt1>
      <a:dk2>
        <a:srgbClr val="555960"/>
      </a:dk2>
      <a:lt2>
        <a:srgbClr val="CFB991"/>
      </a:lt2>
      <a:accent1>
        <a:srgbClr val="8E6F3E"/>
      </a:accent1>
      <a:accent2>
        <a:srgbClr val="FFFFFF"/>
      </a:accent2>
      <a:accent3>
        <a:srgbClr val="FFFFFF"/>
      </a:accent3>
      <a:accent4>
        <a:srgbClr val="FFFFFF"/>
      </a:accent4>
      <a:accent5>
        <a:srgbClr val="FFFFFF"/>
      </a:accent5>
      <a:accent6>
        <a:srgbClr val="FFFFFF"/>
      </a:accent6>
      <a:hlink>
        <a:srgbClr val="8E6F3E"/>
      </a:hlink>
      <a:folHlink>
        <a:srgbClr val="8E6F3E"/>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U-Brand_Template_Gold_Theme_Std_Screen.pptx" id="{98797F32-D49E-D74D-A237-92010C775B61}" vid="{7043CF2E-BA35-A04B-8030-5ED407249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4555</Words>
  <Application>Microsoft Office PowerPoint</Application>
  <PresentationFormat>Widescreen</PresentationFormat>
  <Paragraphs>752</Paragraphs>
  <Slides>52</Slides>
  <Notes>52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52</vt:i4>
      </vt:variant>
    </vt:vector>
  </HeadingPairs>
  <TitlesOfParts>
    <vt:vector size="64" baseType="lpstr">
      <vt:lpstr>Acumin Pro</vt:lpstr>
      <vt:lpstr>Acumin Pro ExtraCondensed</vt:lpstr>
      <vt:lpstr>Acumin Pro Medium</vt:lpstr>
      <vt:lpstr>Acumin Pro Semibold</vt:lpstr>
      <vt:lpstr>Acumin Pro SemiCondensed</vt:lpstr>
      <vt:lpstr>Arial</vt:lpstr>
      <vt:lpstr>Calibri</vt:lpstr>
      <vt:lpstr>Gill Sans MT</vt:lpstr>
      <vt:lpstr>United Sans Cond Medium</vt:lpstr>
      <vt:lpstr>United Sans Ext Medium</vt:lpstr>
      <vt:lpstr>Wingdings</vt:lpstr>
      <vt:lpstr>Parcel</vt:lpstr>
      <vt:lpstr>  SUMMER PAY 2026 </vt:lpstr>
      <vt:lpstr>Agenda</vt:lpstr>
      <vt:lpstr>ACADEMIC YEAR -  SUMMER PAY for 9 Month Faculty and Staff </vt:lpstr>
      <vt:lpstr>Summer Pay  Policy</vt:lpstr>
      <vt:lpstr>Academic  Year Employment  Pay Practices - 1</vt:lpstr>
      <vt:lpstr>Academic  Year Employment  Pay Practices - 2 </vt:lpstr>
      <vt:lpstr>SUMMER PAYROLL SEEMLESS   </vt:lpstr>
      <vt:lpstr>SUMMER PAYROLL SEEMLESS</vt:lpstr>
      <vt:lpstr>Roles and Responsibilities </vt:lpstr>
      <vt:lpstr>Summer Pay  Business Office  &amp; Payroll Centers</vt:lpstr>
      <vt:lpstr>Business Office &amp; Employment Center Access </vt:lpstr>
      <vt:lpstr>Faculty Responsibilities </vt:lpstr>
      <vt:lpstr>Creating the Calendar</vt:lpstr>
      <vt:lpstr>Create Calendar - 1</vt:lpstr>
      <vt:lpstr>Create Calendar - 2   </vt:lpstr>
      <vt:lpstr>Create Calendar - 3  </vt:lpstr>
      <vt:lpstr>Create Calendar - 4</vt:lpstr>
      <vt:lpstr>Create Calendar - 5</vt:lpstr>
      <vt:lpstr>Create Calendar - 6 </vt:lpstr>
      <vt:lpstr>Calendar Summary</vt:lpstr>
      <vt:lpstr>Reviewing the Calendar</vt:lpstr>
      <vt:lpstr>Reviewing the Calendar - 1</vt:lpstr>
      <vt:lpstr>Reviewing the Calendar - 2</vt:lpstr>
      <vt:lpstr>Reviewing the Calendar - 3</vt:lpstr>
      <vt:lpstr>Verifying multiple Calendars are not &gt; 1.0 FTE</vt:lpstr>
      <vt:lpstr>Manual Calculator</vt:lpstr>
      <vt:lpstr>SEEMLESS vs Summer Calculator </vt:lpstr>
      <vt:lpstr>RESOURCES</vt:lpstr>
      <vt:lpstr>Cost Distribution</vt:lpstr>
      <vt:lpstr>Cost Distribution - 1 </vt:lpstr>
      <vt:lpstr>Cost Distribution - 2  </vt:lpstr>
      <vt:lpstr>Cost Distribution – Summer Pay IT27 </vt:lpstr>
      <vt:lpstr>Regional Campus Flat Amounts</vt:lpstr>
      <vt:lpstr>FLAT Amounts - 1</vt:lpstr>
      <vt:lpstr>FLAT Amounts - 2</vt:lpstr>
      <vt:lpstr>Holiday pay Explained</vt:lpstr>
      <vt:lpstr>Holiday Pay </vt:lpstr>
      <vt:lpstr>Faculty Enhanced Research Appointment Program - FERAP </vt:lpstr>
      <vt:lpstr>FERAP – Faculty Enhanced Research Appointment  Program</vt:lpstr>
      <vt:lpstr>Faculty Enhanced Research Appointment  Program Example</vt:lpstr>
      <vt:lpstr>FERAP  Faculty Enhanced Research Appointment  Program Example in SEEMLESS</vt:lpstr>
      <vt:lpstr>Retroactivity Payroll Lock</vt:lpstr>
      <vt:lpstr>Retro Activity Payroll Lock - 1 </vt:lpstr>
      <vt:lpstr>Retro Activity Payroll Lock - 2</vt:lpstr>
      <vt:lpstr>Retro Activity Payroll Lock - 3</vt:lpstr>
      <vt:lpstr>Reminder and Tips</vt:lpstr>
      <vt:lpstr>Important Reminders and Tips </vt:lpstr>
      <vt:lpstr>Summer Resource Pack</vt:lpstr>
      <vt:lpstr>Summer Calendar DATES</vt:lpstr>
      <vt:lpstr>RESOURCES - 1</vt:lpstr>
      <vt:lpstr>RESOURCES - 2</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2026-04-14T18:33:11Z</dcterms:created>
  <dcterms:modified xsi:type="dcterms:W3CDTF">2026-04-17T14:30:03Z</dcterms:modified>
  <cp:category/>
</cp:coreProperties>
</file>